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7" r:id="rId2"/>
    <p:sldId id="360" r:id="rId3"/>
    <p:sldId id="361" r:id="rId4"/>
    <p:sldId id="362" r:id="rId5"/>
    <p:sldId id="364" r:id="rId6"/>
    <p:sldId id="358" r:id="rId7"/>
    <p:sldId id="365" r:id="rId8"/>
    <p:sldId id="366" r:id="rId9"/>
    <p:sldId id="359" r:id="rId10"/>
  </p:sldIdLst>
  <p:sldSz cx="9144000" cy="6858000" type="screen4x3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811" tIns="45907" rIns="91811" bIns="459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811" tIns="45907" rIns="91811" bIns="459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90DC66-2B2D-4EAF-B296-91D354EDCE9D}" type="datetimeFigureOut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811" tIns="45907" rIns="91811" bIns="459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811" tIns="45907" rIns="91811" bIns="459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D0B6D93-AD66-49DB-8B83-296903BDB5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46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811" tIns="45907" rIns="91811" bIns="4590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811" tIns="45907" rIns="91811" bIns="4590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E192DB-94EE-4FD5-B81A-3640D29F42C1}" type="datetimeFigureOut">
              <a:rPr lang="en-US"/>
              <a:pPr>
                <a:defRPr/>
              </a:pPr>
              <a:t>10/26/2015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1" tIns="45907" rIns="91811" bIns="4590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3575"/>
          </a:xfrm>
          <a:prstGeom prst="rect">
            <a:avLst/>
          </a:prstGeom>
        </p:spPr>
        <p:txBody>
          <a:bodyPr vert="horz" lIns="91811" tIns="45907" rIns="91811" bIns="45907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811" tIns="45907" rIns="91811" bIns="4590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811" tIns="45907" rIns="91811" bIns="4590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4813FD-A44A-4D59-A85C-338DD41EEE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62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4813FD-A44A-4D59-A85C-338DD41EEE2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21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4813FD-A44A-4D59-A85C-338DD41EEE2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93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88BF8-B9A6-4200-804C-8D04EF3D0D5B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1695-C444-4128-93B5-1985A8FC3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9F52-CB18-48C7-9D2F-68F775423682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7812-1C40-4F08-B697-26E0576C37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4BC4-2223-4EBB-95CB-48B643C6D071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D5D9-9641-4349-AFB9-DD22F33B9C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B68AD-618E-472D-B05B-441D91C80E7D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2794-1560-451C-B84F-841830F83F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FB2B-BDF4-4508-B529-BF5C05B0C39D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CD4D3-6857-424E-BC96-E763632A4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41A6E-5572-4365-BF8E-092812ED077C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D1B4-C3A7-4BC2-9850-02BEDAF685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F2D7E-2A88-49B0-95A4-D092860B0BE9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E4B02-7131-4B85-A0AE-21124142A5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CFBF-3481-499E-BB1D-FE27F18AAE58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8EB67-25F5-4750-ACB0-20D335CAF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F99C-5F4F-48DC-A227-AB967419A392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4C95B-2AA9-4281-9E80-E3C436427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A8AE0-7083-476B-A542-8CD33088BD3C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E54A-A42D-4344-83AC-40FBD58DEE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8EB8E-F644-49BC-9BCA-8D6965B91368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27875-6084-4826-A7CA-A2D2FB569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311C90-315D-40C3-9568-66B3A972CAB0}" type="datetime1">
              <a:rPr lang="ru-RU"/>
              <a:pPr>
                <a:defRPr/>
              </a:pPr>
              <a:t>26.10.2015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BEFEC9-E844-46AE-B2B1-5130BFC0DA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2E54A-A42D-4344-83AC-40FBD58DEE0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015206" y="927368"/>
            <a:ext cx="71135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ресурсный центр как инструмент реализации государственной политики в сфере дополнительного образования детей художественной направленности 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1907704" y="5340687"/>
            <a:ext cx="71135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ФГБУК «Всероссийский центр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художественного творчества»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Гончарова Оксана Валерьевна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" descr="leader_pres_v2_parts-0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Slide Number Placeholder 7"/>
          <p:cNvSpPr txBox="1">
            <a:spLocks noGrp="1"/>
          </p:cNvSpPr>
          <p:nvPr/>
        </p:nvSpPr>
        <p:spPr bwMode="auto">
          <a:xfrm>
            <a:off x="6553200" y="65198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665430C-E612-489E-BCEA-325295629982}" type="slidenum">
              <a:rPr lang="en-US" sz="1200">
                <a:latin typeface="Arial" pitchFamily="34" charset="0"/>
              </a:rPr>
              <a:pPr algn="r"/>
              <a:t>2</a:t>
            </a:fld>
            <a:endParaRPr lang="en-US" sz="1200" dirty="0">
              <a:latin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899592" y="0"/>
            <a:ext cx="728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2012-2014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764704"/>
            <a:ext cx="8424936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5536" y="761389"/>
            <a:ext cx="842493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ru-RU" b="1" i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количестве государственных учреждений дополнительного образования детей, численности занимающихся и работников </a:t>
            </a:r>
          </a:p>
          <a:p>
            <a:pPr algn="ctr" defTabSz="914400"/>
            <a:endParaRPr lang="ru-RU" b="1" i="1" dirty="0" smtClean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endParaRPr lang="ru-RU" sz="2400" i="1" dirty="0" smtClean="0">
              <a:solidFill>
                <a:srgbClr val="080808"/>
              </a:solidFill>
            </a:endParaRPr>
          </a:p>
          <a:p>
            <a:pPr algn="ctr" defTabSz="914400"/>
            <a:endParaRPr lang="ru-RU" dirty="0" smtClean="0">
              <a:solidFill>
                <a:srgbClr val="080808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268012"/>
              </p:ext>
            </p:extLst>
          </p:nvPr>
        </p:nvGraphicFramePr>
        <p:xfrm>
          <a:off x="395536" y="1936304"/>
          <a:ext cx="8424935" cy="4386415"/>
        </p:xfrm>
        <a:graphic>
          <a:graphicData uri="http://schemas.openxmlformats.org/drawingml/2006/table">
            <a:tbl>
              <a:tblPr/>
              <a:tblGrid>
                <a:gridCol w="2288722"/>
                <a:gridCol w="1961612"/>
                <a:gridCol w="1938471"/>
                <a:gridCol w="2236130"/>
              </a:tblGrid>
              <a:tr h="418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Название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2012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2013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</a:t>
                      </a:r>
                      <a:endParaRPr lang="ru-RU" sz="20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</a:tr>
              <a:tr h="1513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учреждений дополнительного образования детей, объединений и научных обществ ГОУ, ед.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8 371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10 410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11 695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занимающихся в объединениях и научных сообществах ГОУ, чел.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7 886 913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8 772 069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9 506 873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работников и внешних совместителей ГОУ, чел.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306 500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370 267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422 698</a:t>
                      </a: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" descr="leader_pres_v2_parts-0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0800"/>
            <a:ext cx="9144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Slide Number Placeholder 7"/>
          <p:cNvSpPr txBox="1">
            <a:spLocks noGrp="1"/>
          </p:cNvSpPr>
          <p:nvPr/>
        </p:nvSpPr>
        <p:spPr bwMode="auto">
          <a:xfrm>
            <a:off x="6553200" y="65198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665430C-E612-489E-BCEA-325295629982}" type="slidenum">
              <a:rPr lang="en-US" sz="1200">
                <a:latin typeface="Arial" pitchFamily="34" charset="0"/>
              </a:rPr>
              <a:pPr algn="r"/>
              <a:t>3</a:t>
            </a:fld>
            <a:endParaRPr lang="en-US" sz="1200" dirty="0">
              <a:latin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9144001" cy="6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899592" y="0"/>
            <a:ext cx="728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2012-2014 гг.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628054"/>
            <a:ext cx="8424936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5536" y="568240"/>
            <a:ext cx="8424936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ru-RU" b="1" i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сети образовательных учреждений</a:t>
            </a:r>
          </a:p>
          <a:p>
            <a:pPr algn="ctr" defTabSz="914400"/>
            <a:r>
              <a:rPr lang="ru-RU" b="1" i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образовательной деятельности ГОУ</a:t>
            </a:r>
          </a:p>
          <a:p>
            <a:pPr algn="ctr" defTabSz="914400"/>
            <a:endParaRPr lang="ru-RU" sz="1800" b="1" i="1" dirty="0" smtClean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00"/>
            <a:endParaRPr lang="ru-RU" sz="2400" i="1" dirty="0" smtClean="0">
              <a:solidFill>
                <a:srgbClr val="080808"/>
              </a:solidFill>
            </a:endParaRPr>
          </a:p>
          <a:p>
            <a:pPr algn="ctr" defTabSz="914400"/>
            <a:endParaRPr lang="ru-RU" dirty="0" smtClean="0">
              <a:solidFill>
                <a:srgbClr val="080808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356616"/>
              </p:ext>
            </p:extLst>
          </p:nvPr>
        </p:nvGraphicFramePr>
        <p:xfrm>
          <a:off x="251520" y="1484784"/>
          <a:ext cx="8568952" cy="5295427"/>
        </p:xfrm>
        <a:graphic>
          <a:graphicData uri="http://schemas.openxmlformats.org/drawingml/2006/table">
            <a:tbl>
              <a:tblPr/>
              <a:tblGrid>
                <a:gridCol w="1261407"/>
                <a:gridCol w="1114961"/>
                <a:gridCol w="1362247"/>
                <a:gridCol w="1362247"/>
                <a:gridCol w="1114961"/>
                <a:gridCol w="1238168"/>
                <a:gridCol w="1114961"/>
              </a:tblGrid>
              <a:tr h="1163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Организации по видам образова-тельной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 </a:t>
                      </a:r>
                      <a:endParaRPr lang="ru-RU" sz="12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2012 г., ед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занимающихся в 2012 г., чел.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Организации по видам образова-тельной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2013 г., ед.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занимающихся в 2013 г., чел.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Организации по видам образова-тельной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2014 г., ед.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занимающихся в 2014 г., чел.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90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8 371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7 973 332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10 410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8 865 882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11 693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9 583 807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9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Работающие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всем видам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образовательной деятельности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3 485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4 643 562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3 623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4 787 544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3 686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4 972 102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Художественная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893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596 983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1 902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866 254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2 385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973 725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Эколого-биологическая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282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252 984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269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235 708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251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215 957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Техническая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287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252 857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232 758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245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213 035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Туристско-краеведческая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232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167 515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159 500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160 367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Спортивная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2 581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1 658 883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3 238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2 103 854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3 686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2 411 416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Военно-патриотическая</a:t>
                      </a: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34 278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26 926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22 088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Спортивно-техническая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37 360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29 278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37 819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Другие</a:t>
                      </a:r>
                    </a:p>
                  </a:txBody>
                  <a:tcPr marL="40158" marR="401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521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328 910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824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424 060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1 151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577 298</a:t>
                      </a:r>
                    </a:p>
                  </a:txBody>
                  <a:tcPr marL="40158" marR="401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" descr="leader_pres_v2_parts-0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Slide Number Placeholder 7"/>
          <p:cNvSpPr txBox="1">
            <a:spLocks noGrp="1"/>
          </p:cNvSpPr>
          <p:nvPr/>
        </p:nvSpPr>
        <p:spPr bwMode="auto">
          <a:xfrm>
            <a:off x="6553200" y="65198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665430C-E612-489E-BCEA-325295629982}" type="slidenum">
              <a:rPr lang="en-US" sz="1200">
                <a:latin typeface="Arial" pitchFamily="34" charset="0"/>
              </a:rPr>
              <a:pPr algn="r"/>
              <a:t>4</a:t>
            </a:fld>
            <a:endParaRPr lang="en-US" sz="1200" dirty="0">
              <a:latin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899592" y="0"/>
            <a:ext cx="728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2012-2014 гг.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764704"/>
            <a:ext cx="8424936" cy="1008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5536" y="764704"/>
            <a:ext cx="842493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ru-RU" b="1" i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количестве негосударственных учреждений дополнительного образования детей, численности занимающихся и работников </a:t>
            </a:r>
          </a:p>
          <a:p>
            <a:pPr algn="ctr" defTabSz="914400"/>
            <a:endParaRPr lang="ru-RU" sz="2400" i="1" dirty="0" smtClean="0">
              <a:solidFill>
                <a:srgbClr val="080808"/>
              </a:solidFill>
            </a:endParaRPr>
          </a:p>
          <a:p>
            <a:pPr algn="ctr" defTabSz="914400"/>
            <a:endParaRPr lang="ru-RU" dirty="0" smtClean="0">
              <a:solidFill>
                <a:srgbClr val="080808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403672"/>
              </p:ext>
            </p:extLst>
          </p:nvPr>
        </p:nvGraphicFramePr>
        <p:xfrm>
          <a:off x="395536" y="1936304"/>
          <a:ext cx="8424935" cy="4410335"/>
        </p:xfrm>
        <a:graphic>
          <a:graphicData uri="http://schemas.openxmlformats.org/drawingml/2006/table">
            <a:tbl>
              <a:tblPr/>
              <a:tblGrid>
                <a:gridCol w="2288722"/>
                <a:gridCol w="1961612"/>
                <a:gridCol w="1938471"/>
                <a:gridCol w="2236130"/>
              </a:tblGrid>
              <a:tr h="418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Название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2012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2013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2014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</a:tr>
              <a:tr h="15131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учреждений дополнительного образования детей, объединений и научных обществ НОУ, ед.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4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занимающихся в объединениях и научных сообществах НОУ, чел.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3 199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14 806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23 648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работников и внешних совместителей НОУ, чел.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834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1 349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" descr="leader_pres_v2_parts-09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00800"/>
            <a:ext cx="9144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Slide Number Placeholder 7"/>
          <p:cNvSpPr txBox="1">
            <a:spLocks noGrp="1"/>
          </p:cNvSpPr>
          <p:nvPr/>
        </p:nvSpPr>
        <p:spPr bwMode="auto">
          <a:xfrm>
            <a:off x="6553200" y="65198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665430C-E612-489E-BCEA-325295629982}" type="slidenum">
              <a:rPr lang="en-US" sz="1200">
                <a:latin typeface="Arial" pitchFamily="34" charset="0"/>
              </a:rPr>
              <a:pPr algn="r"/>
              <a:t>5</a:t>
            </a:fld>
            <a:endParaRPr lang="en-US" sz="1200" dirty="0">
              <a:latin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9144001" cy="6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899592" y="0"/>
            <a:ext cx="728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2012-2014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628054"/>
            <a:ext cx="8424936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5536" y="332656"/>
            <a:ext cx="8424936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ru-RU" sz="1400" i="1" dirty="0" smtClean="0">
                <a:solidFill>
                  <a:srgbClr val="080808"/>
                </a:solidFill>
              </a:rPr>
              <a:t> </a:t>
            </a:r>
          </a:p>
          <a:p>
            <a:pPr algn="ctr" defTabSz="914400"/>
            <a:r>
              <a:rPr lang="ru-RU" b="1" i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сети образовательных учреждений</a:t>
            </a:r>
          </a:p>
          <a:p>
            <a:pPr algn="ctr" defTabSz="914400"/>
            <a:r>
              <a:rPr lang="ru-RU" b="1" i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образовательной деятельности НОУ</a:t>
            </a:r>
          </a:p>
          <a:p>
            <a:pPr algn="ctr" defTabSz="914400"/>
            <a:r>
              <a:rPr lang="ru-RU" b="1" i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endParaRPr lang="ru-RU" sz="2400" i="1" dirty="0" smtClean="0">
              <a:solidFill>
                <a:srgbClr val="080808"/>
              </a:solidFill>
            </a:endParaRPr>
          </a:p>
          <a:p>
            <a:pPr algn="ctr" defTabSz="914400"/>
            <a:endParaRPr lang="ru-RU" dirty="0" smtClean="0">
              <a:solidFill>
                <a:srgbClr val="080808"/>
              </a:soli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593441"/>
              </p:ext>
            </p:extLst>
          </p:nvPr>
        </p:nvGraphicFramePr>
        <p:xfrm>
          <a:off x="621903" y="1484784"/>
          <a:ext cx="8064897" cy="5146797"/>
        </p:xfrm>
        <a:graphic>
          <a:graphicData uri="http://schemas.openxmlformats.org/drawingml/2006/table">
            <a:tbl>
              <a:tblPr/>
              <a:tblGrid>
                <a:gridCol w="1164968"/>
                <a:gridCol w="1257305"/>
                <a:gridCol w="1329033"/>
                <a:gridCol w="1153423"/>
                <a:gridCol w="1052015"/>
                <a:gridCol w="1168265"/>
                <a:gridCol w="939888"/>
              </a:tblGrid>
              <a:tr h="938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видам образова-тельной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2012 г., ед</a:t>
                      </a:r>
                      <a:endParaRPr lang="ru-RU" sz="11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занимающихся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2012 г., чел.</a:t>
                      </a:r>
                      <a:endParaRPr lang="ru-RU" sz="11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видам образова-тельной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2013 г., ед.</a:t>
                      </a:r>
                      <a:endParaRPr lang="ru-RU" sz="11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занима-ющихся в 2013 г., чел.</a:t>
                      </a:r>
                      <a:endParaRPr lang="ru-RU" sz="11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видам образова-тельной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2014 г., ед.</a:t>
                      </a:r>
                      <a:endParaRPr lang="ru-RU" sz="11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Числен-ность занима-ющихся в 2014 г., чел</a:t>
                      </a:r>
                      <a:endParaRPr lang="ru-RU" sz="11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17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3 199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15 698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23 965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Работающие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всем видам образовательной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деятельности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чел.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419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1 424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4 551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Художественная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901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1 097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704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Эколого-биологическая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Техническая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Туристско-краеведческая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Спортивная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2 221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4 780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Военно-патриотическая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Спортивно-техническая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Другие</a:t>
                      </a:r>
                      <a:endParaRPr lang="ru-RU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1 781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10 766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13 785</a:t>
                      </a:r>
                    </a:p>
                  </a:txBody>
                  <a:tcPr marL="37863" marR="3786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" descr="leader_pres_v2_parts-0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Slide Number Placeholder 7"/>
          <p:cNvSpPr txBox="1">
            <a:spLocks noGrp="1"/>
          </p:cNvSpPr>
          <p:nvPr/>
        </p:nvSpPr>
        <p:spPr bwMode="auto">
          <a:xfrm>
            <a:off x="6553200" y="65198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665430C-E612-489E-BCEA-325295629982}" type="slidenum">
              <a:rPr lang="en-US" sz="1200">
                <a:latin typeface="Arial" pitchFamily="34" charset="0"/>
              </a:rPr>
              <a:pPr algn="r"/>
              <a:t>6</a:t>
            </a:fld>
            <a:endParaRPr lang="en-US" sz="1200" dirty="0">
              <a:latin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899592" y="0"/>
            <a:ext cx="728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1772816"/>
            <a:ext cx="8820473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Национального ресурсного центра по работе с одаренными детьми.</a:t>
            </a:r>
          </a:p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сети Региональных центров, создание и организация их системной работы во всех субъектах РФ к 2017 году.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системы научно-методического, экспертного и информационного сопровождения деятельности Региональных центров в сфере реализации дополнительного образования детей.</a:t>
            </a:r>
          </a:p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методических рекомендаций, пояснений, комплексов мер и иных документов, способствующих совершенствованию деятельности Региональных центров в соответствии с изменениями в сфере дополнительного образования детей, как в отношении организационно-управленческих механизмов, так и в отношении содержания дополнительного образования.</a:t>
            </a:r>
          </a:p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ru-RU" dirty="0" smtClean="0"/>
          </a:p>
          <a:p>
            <a:pPr marL="538163" indent="-1793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ru-RU" sz="1800" dirty="0" smtClean="0"/>
          </a:p>
          <a:p>
            <a:pPr marL="538163" indent="-1793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ru-RU" sz="18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764704"/>
            <a:ext cx="8424936" cy="5882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277623" y="483332"/>
            <a:ext cx="48245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ru-RU" sz="2400" i="1" dirty="0" smtClean="0">
                <a:solidFill>
                  <a:srgbClr val="080808"/>
                </a:solidFill>
              </a:rPr>
              <a:t> </a:t>
            </a:r>
          </a:p>
          <a:p>
            <a:pPr algn="ctr" defTabSz="914400"/>
            <a:r>
              <a:rPr lang="ru-RU" sz="32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направления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" descr="leader_pres_v2_parts-0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Slide Number Placeholder 7"/>
          <p:cNvSpPr txBox="1">
            <a:spLocks noGrp="1"/>
          </p:cNvSpPr>
          <p:nvPr/>
        </p:nvSpPr>
        <p:spPr bwMode="auto">
          <a:xfrm>
            <a:off x="6553200" y="65198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665430C-E612-489E-BCEA-325295629982}" type="slidenum">
              <a:rPr lang="en-US" sz="1200">
                <a:latin typeface="Arial" pitchFamily="34" charset="0"/>
              </a:rPr>
              <a:pPr algn="r"/>
              <a:t>7</a:t>
            </a:fld>
            <a:endParaRPr lang="en-US" sz="1200" dirty="0">
              <a:latin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899592" y="0"/>
            <a:ext cx="728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1772816"/>
            <a:ext cx="882047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платформе отрасли дополнительного образования детей системной интеграции на федеральном уровне различных отраслей с целью реализации современных и эффективных образовательных проектов, направленных на развитие творческого и интеллектуального потенциала детей и молодежи на материале различного типа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тиражирования эффективных и актуальных отечественных и зарубежных практик дополнительного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кадровой политики в сфере дополнительного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детей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методического оснащения специалистов и трансляции современных принципов и способов организации системной работы с детьми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молодежью.</a:t>
            </a:r>
          </a:p>
          <a:p>
            <a:pPr marL="538163" indent="-1793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ru-RU" sz="1800" dirty="0" smtClean="0"/>
          </a:p>
          <a:p>
            <a:pPr marL="538163" indent="-1793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ru-RU" sz="18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764704"/>
            <a:ext cx="8424936" cy="5882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277623" y="483332"/>
            <a:ext cx="48245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ru-RU" sz="2400" i="1" dirty="0" smtClean="0">
                <a:solidFill>
                  <a:srgbClr val="080808"/>
                </a:solidFill>
              </a:rPr>
              <a:t> </a:t>
            </a:r>
          </a:p>
          <a:p>
            <a:pPr algn="ctr" defTabSz="914400"/>
            <a:r>
              <a:rPr lang="ru-RU" sz="32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направления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19693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" descr="leader_pres_v2_parts-0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1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Slide Number Placeholder 7"/>
          <p:cNvSpPr txBox="1">
            <a:spLocks noGrp="1"/>
          </p:cNvSpPr>
          <p:nvPr/>
        </p:nvSpPr>
        <p:spPr bwMode="auto">
          <a:xfrm>
            <a:off x="6553200" y="6519863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665430C-E612-489E-BCEA-325295629982}" type="slidenum">
              <a:rPr lang="en-US" sz="1200">
                <a:latin typeface="Arial" pitchFamily="34" charset="0"/>
              </a:rPr>
              <a:pPr algn="r"/>
              <a:t>8</a:t>
            </a:fld>
            <a:endParaRPr lang="en-US" sz="1200" dirty="0">
              <a:latin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2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899592" y="0"/>
            <a:ext cx="7286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1772816"/>
            <a:ext cx="868680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информационных ресурсов, аккумулирующих актуальную информацию и материалы методического характера, обеспечивающих необходимую для целевой аудитории оперативную информационную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Единого портала дополнительного образования детей</a:t>
            </a:r>
          </a:p>
          <a:p>
            <a:pPr marL="358775" algn="just">
              <a:spcBef>
                <a:spcPts val="600"/>
              </a:spcBef>
              <a:spcAft>
                <a:spcPts val="600"/>
              </a:spcAft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163" indent="-179388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94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системной помощи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разработке проектов концепций и программ региональных и федеральных событий в сфере дополнительного образования детей, в том числе экспертиза нормативно-правового, финансового, содержательного, сценарного наполнения и обеспечения событий.</a:t>
            </a:r>
          </a:p>
          <a:p>
            <a:pPr marL="358775" algn="just">
              <a:spcBef>
                <a:spcPts val="600"/>
              </a:spcBef>
              <a:spcAft>
                <a:spcPts val="600"/>
              </a:spcAft>
            </a:pPr>
            <a:endParaRPr lang="ru-RU" sz="1800" dirty="0" smtClean="0"/>
          </a:p>
          <a:p>
            <a:pPr marL="538163" indent="-179388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ru-RU" sz="18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764704"/>
            <a:ext cx="8424936" cy="5882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277623" y="483332"/>
            <a:ext cx="48245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ru-RU" sz="2400" i="1" dirty="0" smtClean="0">
                <a:solidFill>
                  <a:srgbClr val="080808"/>
                </a:solidFill>
              </a:rPr>
              <a:t> </a:t>
            </a:r>
          </a:p>
          <a:p>
            <a:pPr algn="ctr" defTabSz="914400"/>
            <a:r>
              <a:rPr lang="ru-RU" sz="3200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направления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6852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2E54A-A42D-4344-83AC-40FBD58DEE0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1043608" y="2636912"/>
            <a:ext cx="7113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1043608" y="4797152"/>
            <a:ext cx="71135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+7 (499) 235 03 72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.podzolkina@vcht.center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Веб-сайт: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http://vcht.center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6513</TotalTime>
  <Words>790</Words>
  <Application>Microsoft Office PowerPoint</Application>
  <PresentationFormat>Экран (4:3)</PresentationFormat>
  <Paragraphs>245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Сергей Пилоян</dc:creator>
  <cp:lastModifiedBy>Папа</cp:lastModifiedBy>
  <cp:revision>662</cp:revision>
  <dcterms:created xsi:type="dcterms:W3CDTF">2013-10-07T09:29:19Z</dcterms:created>
  <dcterms:modified xsi:type="dcterms:W3CDTF">2015-10-26T09:46:39Z</dcterms:modified>
</cp:coreProperties>
</file>