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7" r:id="rId5"/>
    <p:sldId id="268" r:id="rId6"/>
    <p:sldId id="265" r:id="rId7"/>
    <p:sldId id="266" r:id="rId8"/>
    <p:sldId id="259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B3"/>
    <a:srgbClr val="9CDCF8"/>
    <a:srgbClr val="9CD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rgbClr val="0065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22A4-C812-409A-8C0C-AE8F4946C7B6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08B6-3E6D-443B-B495-7672CEEBDEF4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96907" y="1606062"/>
            <a:ext cx="8998226" cy="1138773"/>
          </a:xfrm>
          <a:prstGeom prst="rect">
            <a:avLst/>
          </a:prstGeom>
          <a:solidFill>
            <a:srgbClr val="0065B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400" dirty="0" smtClean="0">
                <a:solidFill>
                  <a:schemeClr val="bg1"/>
                </a:solidFill>
              </a:rPr>
              <a:t>II</a:t>
            </a:r>
            <a:r>
              <a:rPr lang="en-US" sz="3400" baseline="0" dirty="0" smtClean="0">
                <a:solidFill>
                  <a:schemeClr val="bg1"/>
                </a:solidFill>
              </a:rPr>
              <a:t> </a:t>
            </a:r>
            <a:r>
              <a:rPr lang="ru-RU" sz="3400" baseline="0" dirty="0" smtClean="0">
                <a:solidFill>
                  <a:schemeClr val="bg1"/>
                </a:solidFill>
              </a:rPr>
              <a:t>ВСЕРОССИЙСКИЙ СЪЕЗД РАБОТНИКОВ СФЕРЫ ДОПОЛНИТЕЛЬНОГО ОБРАЗОВАНИЯ ДЕТЕЙ</a:t>
            </a:r>
            <a:endParaRPr lang="ru-RU" sz="3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32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22A4-C812-409A-8C0C-AE8F4946C7B6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08B6-3E6D-443B-B495-7672CEEBD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10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22A4-C812-409A-8C0C-AE8F4946C7B6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08B6-3E6D-443B-B495-7672CEEBD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83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  <a:solidFill>
            <a:srgbClr val="0065B3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97496"/>
            <a:ext cx="9144000" cy="4679467"/>
          </a:xfrm>
        </p:spPr>
        <p:txBody>
          <a:bodyPr/>
          <a:lstStyle>
            <a:lvl1pPr>
              <a:defRPr>
                <a:solidFill>
                  <a:srgbClr val="0065B3"/>
                </a:solidFill>
              </a:defRPr>
            </a:lvl1pPr>
            <a:lvl2pPr>
              <a:defRPr>
                <a:solidFill>
                  <a:srgbClr val="0065B3"/>
                </a:solidFill>
              </a:defRPr>
            </a:lvl2pPr>
            <a:lvl3pPr>
              <a:defRPr>
                <a:solidFill>
                  <a:srgbClr val="0065B3"/>
                </a:solidFill>
              </a:defRPr>
            </a:lvl3pPr>
            <a:lvl4pPr>
              <a:defRPr>
                <a:solidFill>
                  <a:srgbClr val="0065B3"/>
                </a:solidFill>
              </a:defRPr>
            </a:lvl4pPr>
            <a:lvl5pPr>
              <a:defRPr>
                <a:solidFill>
                  <a:srgbClr val="0065B3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Нижний колонтитул 4"/>
          <p:cNvSpPr txBox="1">
            <a:spLocks/>
          </p:cNvSpPr>
          <p:nvPr userDrawn="1"/>
        </p:nvSpPr>
        <p:spPr>
          <a:xfrm>
            <a:off x="0" y="6356350"/>
            <a:ext cx="9144000" cy="501650"/>
          </a:xfrm>
          <a:prstGeom prst="rect">
            <a:avLst/>
          </a:prstGeom>
          <a:solidFill>
            <a:srgbClr val="0065B3"/>
          </a:solidFill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smtClean="0"/>
              <a:t>ЯРОСЛАВЛЬ-2015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3924115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22A4-C812-409A-8C0C-AE8F4946C7B6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08B6-3E6D-443B-B495-7672CEEBD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06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22A4-C812-409A-8C0C-AE8F4946C7B6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08B6-3E6D-443B-B495-7672CEEBD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98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22A4-C812-409A-8C0C-AE8F4946C7B6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08B6-3E6D-443B-B495-7672CEEBD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571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22A4-C812-409A-8C0C-AE8F4946C7B6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08B6-3E6D-443B-B495-7672CEEBD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351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22A4-C812-409A-8C0C-AE8F4946C7B6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08B6-3E6D-443B-B495-7672CEEBD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130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22A4-C812-409A-8C0C-AE8F4946C7B6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08B6-3E6D-443B-B495-7672CEEBD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39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822A4-C812-409A-8C0C-AE8F4946C7B6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08B6-3E6D-443B-B495-7672CEEBD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86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822A4-C812-409A-8C0C-AE8F4946C7B6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ЯРОСЛАВЛЬ 2015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808B6-3E6D-443B-B495-7672CEEBDE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63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600" y="3532555"/>
            <a:ext cx="4805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«Развитие кадрового потенциала системы дополнительного образования детей»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052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53854" cy="875762"/>
          </a:xfrm>
        </p:spPr>
        <p:txBody>
          <a:bodyPr>
            <a:normAutofit/>
          </a:bodyPr>
          <a:lstStyle/>
          <a:p>
            <a:r>
              <a:rPr lang="ru-RU" sz="1800" dirty="0"/>
              <a:t>Секция 3.1</a:t>
            </a:r>
            <a:r>
              <a:rPr lang="ru-RU" sz="1800" dirty="0" smtClean="0"/>
              <a:t>. </a:t>
            </a:r>
            <a:r>
              <a:rPr lang="ru-RU" sz="1800" dirty="0"/>
              <a:t>Формирование и развитие актуальных профессиональных компетенций педагогов в соответствии с требованиями профессионального стандарта «Педагог дополнительного образования детей»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890" y="965916"/>
            <a:ext cx="8879928" cy="489430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Проблемы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Мотивация </a:t>
            </a:r>
            <a:r>
              <a:rPr lang="ru-RU" sz="1800" dirty="0">
                <a:solidFill>
                  <a:srgbClr val="FF0000"/>
                </a:solidFill>
              </a:rPr>
              <a:t>к повышению квалификации, профессиональному саморазвитию, индивидуальная образовательная траектория</a:t>
            </a:r>
          </a:p>
          <a:p>
            <a:r>
              <a:rPr lang="ru-RU" sz="1800" dirty="0">
                <a:solidFill>
                  <a:srgbClr val="FF0000"/>
                </a:solidFill>
              </a:rPr>
              <a:t>Формирование компетенций системного мышления</a:t>
            </a:r>
          </a:p>
          <a:p>
            <a:r>
              <a:rPr lang="ru-RU" sz="1800" dirty="0">
                <a:solidFill>
                  <a:srgbClr val="FF0000"/>
                </a:solidFill>
              </a:rPr>
              <a:t>Оценка сформированности компетенций (критерии и инструментарий). Определение спектра компетенций</a:t>
            </a:r>
          </a:p>
          <a:p>
            <a:r>
              <a:rPr lang="ru-RU" sz="1800" dirty="0">
                <a:solidFill>
                  <a:srgbClr val="FF0000"/>
                </a:solidFill>
              </a:rPr>
              <a:t>Выявление и преодоление личностных барьеров к профессиональному росту педагога</a:t>
            </a:r>
          </a:p>
          <a:p>
            <a:r>
              <a:rPr lang="ru-RU" sz="1800" dirty="0">
                <a:solidFill>
                  <a:srgbClr val="FF0000"/>
                </a:solidFill>
              </a:rPr>
              <a:t>Отсутствие федеральных рекомендаций по требованию к компетенциям и их развитию</a:t>
            </a:r>
          </a:p>
          <a:p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Развитие программных компетенций (разрабатывать и обновлять программы)</a:t>
            </a:r>
          </a:p>
          <a:p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Слабое владение программами и технологиями работы с особыми категориями детей</a:t>
            </a:r>
          </a:p>
          <a:p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Формирование научно-методических компетенций педагога</a:t>
            </a:r>
          </a:p>
          <a:p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Выстраивание системы повышения квалификации педагогов доп.образования</a:t>
            </a:r>
          </a:p>
          <a:p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Развитие профессиональной мобильности организаций, ответственных за развитие профессиональных компетенций педагогов</a:t>
            </a:r>
          </a:p>
          <a:p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Отсутствие системы взаимодействия образовательных организаций по профессиональному развитию кадров</a:t>
            </a:r>
          </a:p>
          <a:p>
            <a:r>
              <a:rPr lang="ru-RU" sz="1800" dirty="0"/>
              <a:t>Опережающий характер развития профессиональных компетенций в соответствии с новыми материально-техническими условиями и развитием </a:t>
            </a:r>
            <a:r>
              <a:rPr lang="ru-RU" sz="1800" dirty="0" err="1"/>
              <a:t>техносферы</a:t>
            </a:r>
            <a:r>
              <a:rPr lang="ru-RU" sz="1800" dirty="0"/>
              <a:t> доп.образования</a:t>
            </a:r>
          </a:p>
          <a:p>
            <a:r>
              <a:rPr lang="ru-RU" sz="1800" dirty="0"/>
              <a:t>Развитие профессиональных компетенций «управленцев»</a:t>
            </a:r>
          </a:p>
          <a:p>
            <a:r>
              <a:rPr lang="ru-RU" sz="1800" dirty="0"/>
              <a:t>Профессиональная адаптация молодых специалистов</a:t>
            </a:r>
          </a:p>
          <a:p>
            <a:r>
              <a:rPr lang="ru-RU" sz="1800" dirty="0"/>
              <a:t>Слабая готовность педагога к индивидуализации образовательной деятельности</a:t>
            </a:r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950" dirty="0"/>
          </a:p>
          <a:p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818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54" y="1"/>
            <a:ext cx="9144000" cy="746974"/>
          </a:xfrm>
        </p:spPr>
        <p:txBody>
          <a:bodyPr>
            <a:normAutofit fontScale="90000"/>
          </a:bodyPr>
          <a:lstStyle/>
          <a:p>
            <a:r>
              <a:rPr lang="ru-RU" sz="1800" dirty="0"/>
              <a:t>Секция 3.1. Формирование и развитие актуальных профессиональных компетенций педагогов в соответствии с требованиями профессионального стандарта «Педагог дополнительного образования детей»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890" y="746975"/>
            <a:ext cx="8879928" cy="552503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100" dirty="0" smtClean="0"/>
              <a:t>Предложения в резолюцию</a:t>
            </a:r>
          </a:p>
          <a:p>
            <a:r>
              <a:rPr lang="ru-RU" sz="1900" dirty="0" smtClean="0"/>
              <a:t>Актуализировать </a:t>
            </a:r>
            <a:r>
              <a:rPr lang="ru-RU" sz="1900" dirty="0"/>
              <a:t>разработку программ развития кадрового потенциала образовательной организации на основе диагностики профессиональных личностных дефицитов, в том числе с учетом процедуры оценки качества сформированности профессиональных компетенций педагога</a:t>
            </a:r>
          </a:p>
          <a:p>
            <a:r>
              <a:rPr lang="ru-RU" sz="1900" dirty="0"/>
              <a:t>Разработать и обсудить рекомендации по развитию кадрового потенциала педагогов сферы ДОД на федеральном уровне</a:t>
            </a:r>
          </a:p>
          <a:p>
            <a:r>
              <a:rPr lang="ru-RU" sz="1900" dirty="0"/>
              <a:t>Расширить спектр программ ДПО с использование сетевого взаимодействия разных образовательных организаций</a:t>
            </a:r>
          </a:p>
          <a:p>
            <a:r>
              <a:rPr lang="ru-RU" sz="1900" dirty="0"/>
              <a:t>Актуализировать развитие профильных и специальных компетенций педагогов доп.образования</a:t>
            </a:r>
          </a:p>
          <a:p>
            <a:r>
              <a:rPr lang="ru-RU" sz="1900" dirty="0"/>
              <a:t>Расширить спектр профессиональных конкурсов и включать в конкурсную документацию </a:t>
            </a:r>
            <a:endParaRPr lang="ru-RU" sz="1900" dirty="0" smtClean="0"/>
          </a:p>
          <a:p>
            <a:r>
              <a:rPr lang="ru-RU" sz="1900" dirty="0"/>
              <a:t>Возобновить российский конкурс дополнительных общеобразовательных программ и создать </a:t>
            </a:r>
            <a:r>
              <a:rPr lang="ru-RU" sz="1900" dirty="0" smtClean="0"/>
              <a:t>банк программ</a:t>
            </a:r>
            <a:endParaRPr lang="ru-RU" sz="1900" dirty="0"/>
          </a:p>
          <a:p>
            <a:r>
              <a:rPr lang="ru-RU" sz="1900" dirty="0"/>
              <a:t>Расширение спектра образовательных программ ДПО, в том числе для работы с особыми категориями детей</a:t>
            </a:r>
          </a:p>
          <a:p>
            <a:r>
              <a:rPr lang="ru-RU" sz="1900" dirty="0"/>
              <a:t>Продолжить практику проведения федеральных и региональных научно-методических мероприятий для педагогов </a:t>
            </a:r>
            <a:r>
              <a:rPr lang="ru-RU" sz="1900" dirty="0" err="1"/>
              <a:t>доп.образования</a:t>
            </a:r>
            <a:r>
              <a:rPr lang="ru-RU" sz="1900" dirty="0"/>
              <a:t>, в том числе по направленности деятельности </a:t>
            </a:r>
          </a:p>
          <a:p>
            <a:r>
              <a:rPr lang="ru-RU" sz="1900" dirty="0"/>
              <a:t>Создать единый федеральный ресурс программ дополнительного профессионального образования</a:t>
            </a:r>
          </a:p>
          <a:p>
            <a:r>
              <a:rPr lang="ru-RU" sz="1900" dirty="0"/>
              <a:t>Содействовать развитию сетевого межведомственного взаимодействия в вопросах профессионального развития кадров ДОД образования, культуры, спорта, в том числе с учетом разделения полномочий по профильной подготовке</a:t>
            </a:r>
          </a:p>
          <a:p>
            <a:r>
              <a:rPr lang="ru-RU" sz="1900" dirty="0"/>
              <a:t>Рекомендовать сформировать региональное общественно профессиональное экспертное сообщество по оценке качества программ ДПО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950" dirty="0"/>
          </a:p>
          <a:p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684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97496"/>
          </a:xfrm>
        </p:spPr>
        <p:txBody>
          <a:bodyPr>
            <a:noAutofit/>
          </a:bodyPr>
          <a:lstStyle/>
          <a:p>
            <a:r>
              <a:rPr lang="ru-RU" sz="2000" dirty="0" smtClean="0"/>
              <a:t>Секция 3.3 </a:t>
            </a:r>
            <a:r>
              <a:rPr lang="ru-RU" sz="2000" dirty="0"/>
              <a:t>Внедрение эффективного контракта в практику работы педагогов дополнительного образования детей как инструмента повышения результативности педагогической деятельности. Профессиональная этика педагога сферы дополнительного образования </a:t>
            </a:r>
            <a:r>
              <a:rPr lang="ru-RU" sz="2000" dirty="0" smtClean="0"/>
              <a:t>детей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Проблемы</a:t>
            </a:r>
            <a:endParaRPr lang="ru-RU" dirty="0" smtClean="0"/>
          </a:p>
          <a:p>
            <a:r>
              <a:rPr lang="ru-RU" dirty="0" smtClean="0"/>
              <a:t>В разных регионах стимулирование АУП осуществляется по-разному: есть </a:t>
            </a:r>
            <a:r>
              <a:rPr lang="ru-RU" dirty="0" smtClean="0"/>
              <a:t>регионы, </a:t>
            </a:r>
            <a:r>
              <a:rPr lang="ru-RU" dirty="0" smtClean="0"/>
              <a:t>где руководители не стимулируются и нет связи результатов их труда и уровня оплаты; в других - фонд стимулирования и АУП и педагогов и МОП общий, что создает проблемы для руководителя – чем больше его бонусы, тем больше он забирает у своего коллектива</a:t>
            </a:r>
          </a:p>
          <a:p>
            <a:r>
              <a:rPr lang="ru-RU" dirty="0" smtClean="0"/>
              <a:t>При введении ЭК увеличивается бюрократическая нагрузка на руководителей, что сокращает возможности их участия в непосредственном взаимодействии с педагогами, родителями…</a:t>
            </a:r>
          </a:p>
          <a:p>
            <a:r>
              <a:rPr lang="ru-RU" dirty="0" smtClean="0"/>
              <a:t>Проблема внедрения и использования ЭК возникает при сокращении фонда стимулирования.</a:t>
            </a:r>
          </a:p>
          <a:p>
            <a:r>
              <a:rPr lang="ru-RU" dirty="0" smtClean="0"/>
              <a:t>Сложно решается проблема оценки труда (введения ЭК) педагогов-совместителей и вспомогательного персонала</a:t>
            </a:r>
          </a:p>
          <a:p>
            <a:r>
              <a:rPr lang="ru-RU" dirty="0" smtClean="0"/>
              <a:t>Возникает проблема «легального» вовлечения студентов на работу в УДОД, их оформления без угрозы прокурорского наказания</a:t>
            </a:r>
          </a:p>
          <a:p>
            <a:r>
              <a:rPr lang="ru-RU" dirty="0" smtClean="0"/>
              <a:t>Как «избавиться» от неэффективных педагогов?</a:t>
            </a:r>
          </a:p>
          <a:p>
            <a:r>
              <a:rPr lang="ru-RU" dirty="0" smtClean="0"/>
              <a:t>Базовые ставки педагогов ниже промежуточного уровня</a:t>
            </a:r>
          </a:p>
          <a:p>
            <a:r>
              <a:rPr lang="ru-RU" dirty="0" smtClean="0"/>
              <a:t>Социальный статус педагогов ДОД </a:t>
            </a:r>
          </a:p>
          <a:p>
            <a:pPr marL="0" indent="0">
              <a:buNone/>
            </a:pP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4423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Секция 3.3 Внедрение эффективного контракта в практику работы педагогов дополнительного образования детей как инструмента повышения результативности педагогической деятельности. Профессиональная этика педагога сферы дополнительного образования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Предложения в резолюцию</a:t>
            </a:r>
          </a:p>
          <a:p>
            <a:r>
              <a:rPr lang="ru-RU" dirty="0" smtClean="0"/>
              <a:t>Рекомендовать регионам увеличить базовые ставки заработной платы педагогических работников системы ДОД до прожиточного минимума</a:t>
            </a:r>
          </a:p>
          <a:p>
            <a:r>
              <a:rPr lang="ru-RU" dirty="0" smtClean="0"/>
              <a:t>Привести в соответствие по системе образования социальные льготы </a:t>
            </a:r>
            <a:r>
              <a:rPr lang="ru-RU" dirty="0" err="1" smtClean="0"/>
              <a:t>педработников</a:t>
            </a:r>
            <a:r>
              <a:rPr lang="ru-RU" dirty="0" smtClean="0"/>
              <a:t> ДОД. Увеличить продолжительность отпуска до 56 календарных дней</a:t>
            </a:r>
          </a:p>
          <a:p>
            <a:r>
              <a:rPr lang="ru-RU" dirty="0" smtClean="0"/>
              <a:t>Решить вопрос о назначении пенсии по выслуге педагогам ДОД</a:t>
            </a: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8919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Секция 3.4. </a:t>
            </a:r>
            <a:r>
              <a:rPr lang="ru-RU" sz="2000" dirty="0"/>
              <a:t>Пилотное введение профессионального стандарта «Педагог дополнительного образования детей»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Проблемы</a:t>
            </a:r>
          </a:p>
          <a:p>
            <a:r>
              <a:rPr lang="ru-RU" dirty="0" smtClean="0"/>
              <a:t>Как применить </a:t>
            </a:r>
            <a:r>
              <a:rPr lang="ru-RU" dirty="0" err="1" smtClean="0"/>
              <a:t>профстандарт</a:t>
            </a:r>
            <a:r>
              <a:rPr lang="ru-RU" dirty="0" smtClean="0"/>
              <a:t> педагога дополнительного образования детей при аттестации педагогических кадров, при формировании должностных инструкций (необходимы методические рекомендации)</a:t>
            </a:r>
          </a:p>
          <a:p>
            <a:r>
              <a:rPr lang="ru-RU" dirty="0" smtClean="0"/>
              <a:t>Руководители не могут брать на работу студентов (не соответствуют квалификационным требованиям)</a:t>
            </a: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939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Секция 3.4. Пилотное введение профессионального стандарта «Педагог дополнительного образования детей»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Предложения в резолюцию</a:t>
            </a:r>
          </a:p>
          <a:p>
            <a:r>
              <a:rPr lang="ru-RU" dirty="0" smtClean="0"/>
              <a:t>Внести изменения в рекомендации для </a:t>
            </a:r>
            <a:r>
              <a:rPr lang="ru-RU" dirty="0" err="1" smtClean="0"/>
              <a:t>Минобрнауки</a:t>
            </a:r>
            <a:r>
              <a:rPr lang="ru-RU" dirty="0" smtClean="0"/>
              <a:t> РФ  вместо «для работы с талантливыми детьми и молодежью» «для работы с детьми с разными образовательными потребностями» </a:t>
            </a:r>
          </a:p>
          <a:p>
            <a:r>
              <a:rPr lang="ru-RU" dirty="0" smtClean="0"/>
              <a:t>Внести рекомендации для РАО, ФИРО и пр. :«Обеспечить научно-методическую и консультативную поддержку пилотного введения профессионального стандарта «Педагог дополнительного образования детей»»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977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Секция </a:t>
            </a:r>
            <a:r>
              <a:rPr lang="ru-RU" sz="2000" dirty="0" smtClean="0"/>
              <a:t>3.5</a:t>
            </a:r>
            <a:r>
              <a:rPr lang="ru-RU" sz="2000" dirty="0"/>
              <a:t>. Создание условий для повышения социальной, коммуникативной и педагогической компетентности родителей в сфере дополнительного образования детей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Проблемы</a:t>
            </a:r>
          </a:p>
          <a:p>
            <a:r>
              <a:rPr lang="ru-RU" dirty="0"/>
              <a:t>Недопонимание отдельными чиновниками важности и ценности дополнительного образования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>Недостаточная защищенность педагогов дополнительного образования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/>
              <a:t>Недостаточность просветительской работы среди </a:t>
            </a:r>
            <a:r>
              <a:rPr lang="ru-RU" dirty="0" smtClean="0"/>
              <a:t>родителей</a:t>
            </a:r>
          </a:p>
          <a:p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Недостаточная нормативная и методическая обеспеченность включения родителей и их ответственности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686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Секция </a:t>
            </a:r>
            <a:r>
              <a:rPr lang="ru-RU" sz="2000" dirty="0" smtClean="0"/>
              <a:t>3.5</a:t>
            </a:r>
            <a:r>
              <a:rPr lang="ru-RU" sz="2000" dirty="0"/>
              <a:t>. Создание условий для повышения социальной, коммуникативной и педагогической компетентности родителей в сфере дополнительного образования детей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/>
              <a:t>Предложения в резолюцию съезда</a:t>
            </a:r>
          </a:p>
          <a:p>
            <a:r>
              <a:rPr lang="ru-RU" dirty="0"/>
              <a:t>Разработать на федеральном уровне закона о родительской ответственности (пакета нормативно-правовых документов)</a:t>
            </a:r>
          </a:p>
          <a:p>
            <a:r>
              <a:rPr lang="ru-RU" dirty="0"/>
              <a:t>Создание интерактивного интернет-пространства, где родитель выступает не только как потребитель, но и как заказчик</a:t>
            </a:r>
          </a:p>
          <a:p>
            <a:r>
              <a:rPr lang="ru-RU" dirty="0"/>
              <a:t>Инициировать </a:t>
            </a:r>
            <a:r>
              <a:rPr lang="ru-RU"/>
              <a:t>разработку </a:t>
            </a:r>
            <a:r>
              <a:rPr lang="ru-RU" smtClean="0"/>
              <a:t>механизмов </a:t>
            </a:r>
            <a:r>
              <a:rPr lang="ru-RU" dirty="0"/>
              <a:t>ГОУ в дополнительном образовании</a:t>
            </a:r>
          </a:p>
          <a:p>
            <a:r>
              <a:rPr lang="ru-RU" dirty="0"/>
              <a:t>Инициировать обобщение итогов деятельности по исполнению поручения Президента РФ о психолого-педагогической подготовке родителей (модели работы с родителями, программы подготовки и т.д.).</a:t>
            </a:r>
          </a:p>
          <a:p>
            <a:r>
              <a:rPr lang="ru-RU" dirty="0"/>
              <a:t>Разместить итоги на портале.</a:t>
            </a:r>
          </a:p>
          <a:p>
            <a:r>
              <a:rPr lang="ru-RU" dirty="0"/>
              <a:t>Осуществить тематический выпуск «Вестник образования», посвященного наилучшим практикам работы с родителями. </a:t>
            </a:r>
          </a:p>
          <a:p>
            <a:r>
              <a:rPr lang="ru-RU" dirty="0"/>
              <a:t>Инициировать разработку программ обучения будущих родителей</a:t>
            </a:r>
          </a:p>
          <a:p>
            <a:r>
              <a:rPr lang="ru-RU" dirty="0"/>
              <a:t>Провести мониторинг заказа родителей на дополнительное образование детей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077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718</Words>
  <Application>Microsoft Office PowerPoint</Application>
  <PresentationFormat>Экран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Секция 3.1. Формирование и развитие актуальных профессиональных компетенций педагогов в соответствии с требованиями профессионального стандарта «Педагог дополнительного образования детей»</vt:lpstr>
      <vt:lpstr>Секция 3.1. Формирование и развитие актуальных профессиональных компетенций педагогов в соответствии с требованиями профессионального стандарта «Педагог дополнительного образования детей»</vt:lpstr>
      <vt:lpstr>Секция 3.3 Внедрение эффективного контракта в практику работы педагогов дополнительного образования детей как инструмента повышения результативности педагогической деятельности. Профессиональная этика педагога сферы дополнительного образования детей</vt:lpstr>
      <vt:lpstr>Секция 3.3 Внедрение эффективного контракта в практику работы педагогов дополнительного образования детей как инструмента повышения результативности педагогической деятельности. Профессиональная этика педагога сферы дополнительного образования детей</vt:lpstr>
      <vt:lpstr>Секция 3.4. Пилотное введение профессионального стандарта «Педагог дополнительного образования детей»</vt:lpstr>
      <vt:lpstr>Секция 3.4. Пилотное введение профессионального стандарта «Педагог дополнительного образования детей»</vt:lpstr>
      <vt:lpstr>Секция 3.5. Создание условий для повышения социальной, коммуникативной и педагогической компетентности родителей в сфере дополнительного образования детей </vt:lpstr>
      <vt:lpstr>Секция 3.5. Создание условий для повышения социальной, коммуникативной и педагогической компетентности родителей в сфере дополнительного образования детей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student</dc:creator>
  <cp:lastModifiedBy>Наталья Николаевна Новикова</cp:lastModifiedBy>
  <cp:revision>24</cp:revision>
  <dcterms:created xsi:type="dcterms:W3CDTF">2015-10-21T09:34:50Z</dcterms:created>
  <dcterms:modified xsi:type="dcterms:W3CDTF">2015-10-30T06:08:14Z</dcterms:modified>
</cp:coreProperties>
</file>