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3"/>
    <a:srgbClr val="9CDCF8"/>
    <a:srgbClr val="9CD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54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0065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22A4-C812-409A-8C0C-AE8F4946C7B6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08B6-3E6D-443B-B495-7672CEEBDEF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740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2887" y="2112018"/>
            <a:ext cx="8998226" cy="1015663"/>
          </a:xfrm>
          <a:prstGeom prst="rect">
            <a:avLst/>
          </a:prstGeom>
          <a:solidFill>
            <a:srgbClr val="0065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«Расширение спектра дополнительных общеобразовательных программ»</a:t>
            </a:r>
            <a:endParaRPr lang="ru-RU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2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22A4-C812-409A-8C0C-AE8F4946C7B6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08B6-3E6D-443B-B495-7672CEEBD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0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22A4-C812-409A-8C0C-AE8F4946C7B6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08B6-3E6D-443B-B495-7672CEEBD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83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65B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7496"/>
            <a:ext cx="9144000" cy="4679467"/>
          </a:xfrm>
        </p:spPr>
        <p:txBody>
          <a:bodyPr/>
          <a:lstStyle>
            <a:lvl1pPr>
              <a:defRPr>
                <a:solidFill>
                  <a:srgbClr val="0065B3"/>
                </a:solidFill>
              </a:defRPr>
            </a:lvl1pPr>
            <a:lvl2pPr>
              <a:defRPr>
                <a:solidFill>
                  <a:srgbClr val="0065B3"/>
                </a:solidFill>
              </a:defRPr>
            </a:lvl2pPr>
            <a:lvl3pPr>
              <a:defRPr>
                <a:solidFill>
                  <a:srgbClr val="0065B3"/>
                </a:solidFill>
              </a:defRPr>
            </a:lvl3pPr>
            <a:lvl4pPr>
              <a:defRPr>
                <a:solidFill>
                  <a:srgbClr val="0065B3"/>
                </a:solidFill>
              </a:defRPr>
            </a:lvl4pPr>
            <a:lvl5pPr>
              <a:defRPr>
                <a:solidFill>
                  <a:srgbClr val="0065B3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Нижний колонтитул 4"/>
          <p:cNvSpPr txBox="1">
            <a:spLocks/>
          </p:cNvSpPr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rgbClr val="0065B3"/>
          </a:solidFill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smtClean="0"/>
              <a:t>ЯРОСЛАВЛЬ-2015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92411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22A4-C812-409A-8C0C-AE8F4946C7B6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08B6-3E6D-443B-B495-7672CEEBD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06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22A4-C812-409A-8C0C-AE8F4946C7B6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08B6-3E6D-443B-B495-7672CEEBD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98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22A4-C812-409A-8C0C-AE8F4946C7B6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08B6-3E6D-443B-B495-7672CEEBD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57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22A4-C812-409A-8C0C-AE8F4946C7B6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08B6-3E6D-443B-B495-7672CEEBD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35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22A4-C812-409A-8C0C-AE8F4946C7B6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08B6-3E6D-443B-B495-7672CEEBD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13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22A4-C812-409A-8C0C-AE8F4946C7B6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08B6-3E6D-443B-B495-7672CEEBD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9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22A4-C812-409A-8C0C-AE8F4946C7B6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08B6-3E6D-443B-B495-7672CEEBD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86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822A4-C812-409A-8C0C-AE8F4946C7B6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ЯРОСЛАВЛЬ 2015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808B6-3E6D-443B-B495-7672CEEBD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63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70508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Секции Конференции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Секция 1. </a:t>
            </a:r>
            <a:r>
              <a:rPr lang="ru-RU" dirty="0"/>
              <a:t>Расширение спектра дополнительных общеобразовательных программ. Развитие вариативных форм организации образовательного процесса в сфере дополнительного образования детей. Новые модели дополнительного образования детей</a:t>
            </a:r>
          </a:p>
          <a:p>
            <a:r>
              <a:rPr lang="ru-RU" b="1" dirty="0"/>
              <a:t>Секция 2. </a:t>
            </a:r>
            <a:r>
              <a:rPr lang="ru-RU" dirty="0"/>
              <a:t>Физическое воспитания в рамках дополнительного образования </a:t>
            </a:r>
            <a:r>
              <a:rPr lang="ru-RU" dirty="0" smtClean="0"/>
              <a:t>детей</a:t>
            </a:r>
          </a:p>
          <a:p>
            <a:r>
              <a:rPr lang="ru-RU" b="1" dirty="0" smtClean="0"/>
              <a:t>Секция 3. </a:t>
            </a:r>
            <a:r>
              <a:rPr lang="ru-RU" dirty="0"/>
              <a:t>Организация дополнительного образования для детей с особыми образовательными потребностями (дети с ограниченными возможностями здоровья, дети-инвалиды, дети, находящиеся в трудной жизненной ситуации)</a:t>
            </a:r>
          </a:p>
          <a:p>
            <a:r>
              <a:rPr lang="ru-RU" b="1" dirty="0" smtClean="0"/>
              <a:t>Секция 4. </a:t>
            </a:r>
            <a:r>
              <a:rPr lang="ru-RU" dirty="0"/>
              <a:t>Организация дополнительного образования детей средствами дистанционных образовательных технологий</a:t>
            </a:r>
          </a:p>
          <a:p>
            <a:r>
              <a:rPr lang="ru-RU" b="1" dirty="0"/>
              <a:t>Секция </a:t>
            </a:r>
            <a:r>
              <a:rPr lang="ru-RU" b="1" dirty="0" smtClean="0"/>
              <a:t>5. </a:t>
            </a:r>
            <a:r>
              <a:rPr lang="ru-RU" dirty="0"/>
              <a:t>Реализация дополнительных общеобразовательных программ в рамках проектов отдыха детей и их оздоровления</a:t>
            </a: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5185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500" dirty="0" smtClean="0"/>
              <a:t>Предложения по результатам конференции «Расширение спектра дополнительных общеобразовательных программ»</a:t>
            </a:r>
            <a:endParaRPr lang="ru-RU" sz="3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33500"/>
            <a:ext cx="9144000" cy="5162550"/>
          </a:xfrm>
        </p:spPr>
        <p:txBody>
          <a:bodyPr>
            <a:normAutofit/>
          </a:bodyPr>
          <a:lstStyle/>
          <a:p>
            <a:r>
              <a:rPr lang="ru-RU" dirty="0" smtClean="0"/>
              <a:t>Поддерживать в рамках конкурсной системы приоритетные направления ДОД</a:t>
            </a:r>
            <a:endParaRPr lang="ru-RU" dirty="0"/>
          </a:p>
          <a:p>
            <a:r>
              <a:rPr lang="ru-RU" dirty="0" smtClean="0"/>
              <a:t>Предусмотреть возможность (в рамках проведения конкурса программ) поддержки инновационного содержания дополнительного образования, соответствующего «прорывным» технологиям и передовым научным направлениям</a:t>
            </a:r>
          </a:p>
          <a:p>
            <a:r>
              <a:rPr lang="ru-RU" dirty="0" smtClean="0"/>
              <a:t>Разработать предложения по использованию межведомственного взаимодействия по реализации инновационных проектов в сфере ДОД</a:t>
            </a:r>
          </a:p>
          <a:p>
            <a:r>
              <a:rPr lang="ru-RU" dirty="0" smtClean="0"/>
              <a:t>Создать банк адаптированных программ для работы с детьми-инвалидами, детьми с ОВЗ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2186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500" dirty="0" smtClean="0"/>
              <a:t>Предложения </a:t>
            </a:r>
            <a:r>
              <a:rPr lang="ru-RU" sz="3500" dirty="0"/>
              <a:t>по результатам конференции «Расширение спектра дополнительных общеобразовательных </a:t>
            </a:r>
            <a:r>
              <a:rPr lang="ru-RU" sz="3500" dirty="0" smtClean="0"/>
              <a:t>программ»</a:t>
            </a:r>
            <a:endParaRPr lang="ru-RU" sz="3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5096"/>
            <a:ext cx="9144000" cy="467946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600" dirty="0" smtClean="0"/>
              <a:t>Разработать предложения по сохранению и внедрению трудоемких, дорогостоящих, высокотехнологичных программ ДОД в условиях введения нормативного </a:t>
            </a:r>
            <a:r>
              <a:rPr lang="ru-RU" sz="2600" dirty="0" err="1" smtClean="0"/>
              <a:t>подушевого</a:t>
            </a:r>
            <a:r>
              <a:rPr lang="ru-RU" sz="2600" dirty="0" smtClean="0"/>
              <a:t> финансирования</a:t>
            </a:r>
          </a:p>
          <a:p>
            <a:pPr>
              <a:spcBef>
                <a:spcPts val="0"/>
              </a:spcBef>
            </a:pPr>
            <a:r>
              <a:rPr lang="ru-RU" sz="2600" dirty="0" smtClean="0"/>
              <a:t>В условиях введения стандартов спортивной подготовки разработать предложения о структуре образования в сфере физической культуры и спорта, обеспечивающей доступность занятий для различных категорий детей</a:t>
            </a:r>
          </a:p>
          <a:p>
            <a:pPr>
              <a:spcBef>
                <a:spcPts val="0"/>
              </a:spcBef>
            </a:pPr>
            <a:r>
              <a:rPr lang="ru-RU" sz="2600" dirty="0" smtClean="0"/>
              <a:t>В рамках межведомственного совета рассмотреть вопрос об учете детей, вовлеченных в занятия дополнительным и неформальным образованием </a:t>
            </a:r>
          </a:p>
          <a:p>
            <a:pPr>
              <a:spcBef>
                <a:spcPts val="0"/>
              </a:spcBef>
            </a:pPr>
            <a:r>
              <a:rPr lang="ru-RU" sz="2600" dirty="0" smtClean="0"/>
              <a:t>Рассмотреть возможность расширения перечня организаций, реализующих предпрофессиональные  дополнительные образовательные программы</a:t>
            </a:r>
            <a:endParaRPr lang="ru-RU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94508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</TotalTime>
  <Words>245</Words>
  <Application>Microsoft Office PowerPoint</Application>
  <PresentationFormat>Экран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Секции Конференции 2</vt:lpstr>
      <vt:lpstr>Предложения по результатам конференции «Расширение спектра дополнительных общеобразовательных программ»</vt:lpstr>
      <vt:lpstr>Предложения по результатам конференции «Расширение спектра дополнительных общеобразовательных программ»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</dc:creator>
  <cp:lastModifiedBy>Наталья Николаевна Новикова</cp:lastModifiedBy>
  <cp:revision>27</cp:revision>
  <dcterms:created xsi:type="dcterms:W3CDTF">2015-10-21T09:34:50Z</dcterms:created>
  <dcterms:modified xsi:type="dcterms:W3CDTF">2015-10-30T06:06:07Z</dcterms:modified>
</cp:coreProperties>
</file>