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4" r:id="rId3"/>
    <p:sldId id="257" r:id="rId4"/>
    <p:sldId id="259" r:id="rId5"/>
    <p:sldId id="261" r:id="rId6"/>
    <p:sldId id="266" r:id="rId7"/>
    <p:sldId id="275" r:id="rId8"/>
    <p:sldId id="277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9ABDB-7DBA-493B-A011-D3CDD7E14BB7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3625B-5F76-4ECE-A558-E68394BDF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053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3625B-5F76-4ECE-A558-E68394BDFED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960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60DEA-1223-473E-B403-F1781786658E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33A3-50A6-4D0D-B206-C479E8DA8A0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60DEA-1223-473E-B403-F1781786658E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33A3-50A6-4D0D-B206-C479E8DA8A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60DEA-1223-473E-B403-F1781786658E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33A3-50A6-4D0D-B206-C479E8DA8A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60DEA-1223-473E-B403-F1781786658E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33A3-50A6-4D0D-B206-C479E8DA8A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60DEA-1223-473E-B403-F1781786658E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9F933A3-50A6-4D0D-B206-C479E8DA8A0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60DEA-1223-473E-B403-F1781786658E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33A3-50A6-4D0D-B206-C479E8DA8A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60DEA-1223-473E-B403-F1781786658E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33A3-50A6-4D0D-B206-C479E8DA8A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60DEA-1223-473E-B403-F1781786658E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33A3-50A6-4D0D-B206-C479E8DA8A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60DEA-1223-473E-B403-F1781786658E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33A3-50A6-4D0D-B206-C479E8DA8A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60DEA-1223-473E-B403-F1781786658E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33A3-50A6-4D0D-B206-C479E8DA8A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60DEA-1223-473E-B403-F1781786658E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33A3-50A6-4D0D-B206-C479E8DA8A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7C60DEA-1223-473E-B403-F1781786658E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9F933A3-50A6-4D0D-B206-C479E8DA8A0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48680"/>
            <a:ext cx="8229600" cy="2232248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effectLst/>
                <a:latin typeface="Times New Roman"/>
                <a:ea typeface="Times New Roman"/>
              </a:rPr>
              <a:t/>
            </a:r>
            <a:br>
              <a:rPr lang="en-US" dirty="0" smtClean="0">
                <a:effectLst/>
                <a:latin typeface="Times New Roman"/>
                <a:ea typeface="Times New Roman"/>
              </a:rPr>
            </a:br>
            <a:r>
              <a:rPr lang="en-US" dirty="0">
                <a:effectLst/>
                <a:latin typeface="Times New Roman"/>
                <a:ea typeface="Times New Roman"/>
              </a:rPr>
              <a:t/>
            </a:r>
            <a:br>
              <a:rPr lang="en-US" dirty="0">
                <a:effectLst/>
                <a:latin typeface="Times New Roman"/>
                <a:ea typeface="Times New Roman"/>
              </a:rPr>
            </a:br>
            <a:r>
              <a:rPr lang="en-US" dirty="0" smtClean="0">
                <a:effectLst/>
                <a:latin typeface="Times New Roman"/>
                <a:ea typeface="Times New Roman"/>
              </a:rPr>
              <a:t/>
            </a:r>
            <a:br>
              <a:rPr lang="en-US" dirty="0" smtClean="0">
                <a:effectLst/>
                <a:latin typeface="Times New Roman"/>
                <a:ea typeface="Times New Roman"/>
              </a:rPr>
            </a:br>
            <a:r>
              <a:rPr lang="en-US" dirty="0">
                <a:effectLst/>
                <a:latin typeface="Times New Roman"/>
                <a:ea typeface="Times New Roman"/>
              </a:rPr>
              <a:t/>
            </a:r>
            <a:br>
              <a:rPr lang="en-US" dirty="0">
                <a:effectLst/>
                <a:latin typeface="Times New Roman"/>
                <a:ea typeface="Times New Roman"/>
              </a:rPr>
            </a:br>
            <a:r>
              <a:rPr lang="en-US" dirty="0" smtClean="0">
                <a:effectLst/>
                <a:latin typeface="Times New Roman"/>
                <a:ea typeface="Times New Roman"/>
              </a:rPr>
              <a:t/>
            </a:r>
            <a:br>
              <a:rPr lang="en-US" dirty="0" smtClean="0">
                <a:effectLst/>
                <a:latin typeface="Times New Roman"/>
                <a:ea typeface="Times New Roman"/>
              </a:rPr>
            </a:br>
            <a:r>
              <a:rPr lang="en-US" dirty="0">
                <a:effectLst/>
                <a:latin typeface="Times New Roman"/>
                <a:ea typeface="Times New Roman"/>
              </a:rPr>
              <a:t/>
            </a:r>
            <a:br>
              <a:rPr lang="en-US" dirty="0">
                <a:effectLst/>
                <a:latin typeface="Times New Roman"/>
                <a:ea typeface="Times New Roman"/>
              </a:rPr>
            </a:br>
            <a:r>
              <a:rPr lang="en-US" dirty="0" smtClean="0">
                <a:effectLst/>
                <a:latin typeface="Times New Roman"/>
                <a:ea typeface="Times New Roman"/>
              </a:rPr>
              <a:t/>
            </a:r>
            <a:br>
              <a:rPr lang="en-US" dirty="0" smtClean="0">
                <a:effectLst/>
                <a:latin typeface="Times New Roman"/>
                <a:ea typeface="Times New Roman"/>
              </a:rPr>
            </a:br>
            <a:r>
              <a:rPr lang="en-US" dirty="0">
                <a:effectLst/>
                <a:latin typeface="Times New Roman"/>
                <a:ea typeface="Times New Roman"/>
              </a:rPr>
              <a:t/>
            </a:r>
            <a:br>
              <a:rPr lang="en-US" dirty="0">
                <a:effectLst/>
                <a:latin typeface="Times New Roman"/>
                <a:ea typeface="Times New Roman"/>
              </a:rPr>
            </a:br>
            <a:r>
              <a:rPr lang="en-US" dirty="0" smtClean="0">
                <a:effectLst/>
                <a:latin typeface="Times New Roman"/>
                <a:ea typeface="Times New Roman"/>
              </a:rPr>
              <a:t/>
            </a:r>
            <a:br>
              <a:rPr lang="en-US" dirty="0" smtClean="0">
                <a:effectLst/>
                <a:latin typeface="Times New Roman"/>
                <a:ea typeface="Times New Roman"/>
              </a:rPr>
            </a:br>
            <a:r>
              <a:rPr lang="en-US" dirty="0">
                <a:effectLst/>
                <a:latin typeface="Times New Roman"/>
                <a:ea typeface="Times New Roman"/>
              </a:rPr>
              <a:t/>
            </a:r>
            <a:br>
              <a:rPr lang="en-US" dirty="0">
                <a:effectLst/>
                <a:latin typeface="Times New Roman"/>
                <a:ea typeface="Times New Roman"/>
              </a:rPr>
            </a:br>
            <a:r>
              <a:rPr lang="en-US" dirty="0" smtClean="0">
                <a:effectLst/>
                <a:latin typeface="Times New Roman"/>
                <a:ea typeface="Times New Roman"/>
              </a:rPr>
              <a:t/>
            </a:r>
            <a:br>
              <a:rPr lang="en-US" dirty="0" smtClean="0">
                <a:effectLst/>
                <a:latin typeface="Times New Roman"/>
                <a:ea typeface="Times New Roman"/>
              </a:rPr>
            </a:br>
            <a:r>
              <a:rPr lang="en-US" dirty="0">
                <a:effectLst/>
                <a:latin typeface="Times New Roman"/>
                <a:ea typeface="Times New Roman"/>
              </a:rPr>
              <a:t/>
            </a:r>
            <a:br>
              <a:rPr lang="en-US" dirty="0">
                <a:effectLst/>
                <a:latin typeface="Times New Roman"/>
                <a:ea typeface="Times New Roman"/>
              </a:rPr>
            </a:br>
            <a:r>
              <a:rPr lang="en-US" dirty="0" smtClean="0">
                <a:effectLst/>
                <a:latin typeface="Times New Roman"/>
                <a:ea typeface="Times New Roman"/>
              </a:rPr>
              <a:t/>
            </a:r>
            <a:br>
              <a:rPr lang="en-US" dirty="0" smtClean="0">
                <a:effectLst/>
                <a:latin typeface="Times New Roman"/>
                <a:ea typeface="Times New Roman"/>
              </a:rPr>
            </a:br>
            <a:r>
              <a:rPr lang="en-US" dirty="0">
                <a:effectLst/>
                <a:latin typeface="Times New Roman"/>
                <a:ea typeface="Times New Roman"/>
              </a:rPr>
              <a:t/>
            </a:r>
            <a:br>
              <a:rPr lang="en-US" dirty="0">
                <a:effectLst/>
                <a:latin typeface="Times New Roman"/>
                <a:ea typeface="Times New Roman"/>
              </a:rPr>
            </a:br>
            <a:r>
              <a:rPr lang="en-US" dirty="0" smtClean="0">
                <a:effectLst/>
                <a:latin typeface="Times New Roman"/>
                <a:ea typeface="Times New Roman"/>
              </a:rPr>
              <a:t/>
            </a:r>
            <a:br>
              <a:rPr lang="en-US" dirty="0" smtClean="0">
                <a:effectLst/>
                <a:latin typeface="Times New Roman"/>
                <a:ea typeface="Times New Roman"/>
              </a:rPr>
            </a:br>
            <a:r>
              <a:rPr lang="en-US" dirty="0">
                <a:effectLst/>
                <a:latin typeface="Times New Roman"/>
                <a:ea typeface="Times New Roman"/>
              </a:rPr>
              <a:t/>
            </a:r>
            <a:br>
              <a:rPr lang="en-US" dirty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>
                <a:effectLst/>
                <a:latin typeface="Times New Roman"/>
                <a:ea typeface="Times New Roman"/>
              </a:rPr>
              <a:t/>
            </a:r>
            <a:br>
              <a:rPr lang="ru-RU" dirty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>
                <a:effectLst/>
                <a:latin typeface="Times New Roman"/>
                <a:ea typeface="Times New Roman"/>
              </a:rPr>
              <a:t/>
            </a:r>
            <a:br>
              <a:rPr lang="ru-RU" dirty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>
                <a:effectLst/>
                <a:latin typeface="Times New Roman"/>
                <a:ea typeface="Times New Roman"/>
              </a:rPr>
              <a:t/>
            </a:r>
            <a:br>
              <a:rPr lang="ru-RU" dirty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>
                <a:effectLst/>
                <a:latin typeface="Times New Roman"/>
                <a:ea typeface="Times New Roman"/>
              </a:rPr>
              <a:t/>
            </a:r>
            <a:br>
              <a:rPr lang="ru-RU" dirty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>
                <a:effectLst/>
                <a:latin typeface="Times New Roman"/>
                <a:ea typeface="Times New Roman"/>
              </a:rPr>
              <a:t/>
            </a:r>
            <a:br>
              <a:rPr lang="ru-RU" dirty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>
                <a:effectLst/>
                <a:latin typeface="Times New Roman"/>
                <a:ea typeface="Times New Roman"/>
              </a:rPr>
              <a:t/>
            </a:r>
            <a:br>
              <a:rPr lang="ru-RU" dirty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>
                <a:effectLst/>
                <a:latin typeface="Times New Roman"/>
                <a:ea typeface="Times New Roman"/>
              </a:rPr>
              <a:t/>
            </a:r>
            <a:br>
              <a:rPr lang="ru-RU" dirty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>
                <a:effectLst/>
                <a:latin typeface="Times New Roman"/>
                <a:ea typeface="Times New Roman"/>
              </a:rPr>
              <a:t/>
            </a:r>
            <a:br>
              <a:rPr lang="ru-RU" dirty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>
                <a:effectLst/>
                <a:latin typeface="Times New Roman"/>
                <a:ea typeface="Times New Roman"/>
              </a:rPr>
              <a:t/>
            </a:r>
            <a:br>
              <a:rPr lang="ru-RU" dirty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>
                <a:effectLst/>
                <a:latin typeface="Times New Roman"/>
                <a:ea typeface="Times New Roman"/>
              </a:rPr>
              <a:t/>
            </a:r>
            <a:br>
              <a:rPr lang="ru-RU" dirty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>
                <a:effectLst/>
                <a:latin typeface="Times New Roman"/>
                <a:ea typeface="Times New Roman"/>
              </a:rPr>
              <a:t/>
            </a:r>
            <a:br>
              <a:rPr lang="ru-RU" dirty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>
                <a:effectLst/>
                <a:latin typeface="Times New Roman"/>
                <a:ea typeface="Times New Roman"/>
              </a:rPr>
              <a:t/>
            </a:r>
            <a:br>
              <a:rPr lang="ru-RU" dirty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>
                <a:effectLst/>
                <a:latin typeface="Times New Roman"/>
                <a:ea typeface="Times New Roman"/>
              </a:rPr>
              <a:t/>
            </a:r>
            <a:br>
              <a:rPr lang="ru-RU" dirty="0">
                <a:effectLst/>
                <a:latin typeface="Times New Roman"/>
                <a:ea typeface="Times New Roman"/>
              </a:rPr>
            </a:br>
            <a:r>
              <a:rPr lang="en-US" dirty="0" smtClean="0">
                <a:effectLst/>
                <a:latin typeface="Times New Roman"/>
                <a:ea typeface="Times New Roman"/>
              </a:rPr>
              <a:t/>
            </a:r>
            <a:br>
              <a:rPr lang="en-US" dirty="0" smtClean="0">
                <a:effectLst/>
                <a:latin typeface="Times New Roman"/>
                <a:ea typeface="Times New Roman"/>
              </a:rPr>
            </a:br>
            <a:r>
              <a:rPr lang="ru-RU" sz="3600" dirty="0">
                <a:effectLst/>
                <a:latin typeface="Times New Roman"/>
                <a:ea typeface="Times New Roman"/>
              </a:rPr>
              <a:t/>
            </a:r>
            <a:br>
              <a:rPr lang="ru-RU" sz="3600" dirty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1839652" y="3933056"/>
            <a:ext cx="6404756" cy="1801086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dirty="0"/>
              <a:t>Богоявленская Мария Евгеньевна, кандидат психологических наук, заведующая лабораторией психолого-педагогических основ развивающего дошкольного образования ФГБНУ «Институт изучения детства, семьи и воспитания РАО», Москва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692697"/>
            <a:ext cx="72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dirty="0" smtClean="0"/>
          </a:p>
          <a:p>
            <a:pPr algn="ctr"/>
            <a:r>
              <a:rPr lang="ru-RU" sz="3600" dirty="0" smtClean="0">
                <a:solidFill>
                  <a:srgbClr val="FFC000"/>
                </a:solidFill>
              </a:rPr>
              <a:t>ПРОБЛЕМЫ </a:t>
            </a:r>
            <a:r>
              <a:rPr lang="ru-RU" sz="3600" dirty="0" smtClean="0">
                <a:solidFill>
                  <a:srgbClr val="FFC000"/>
                </a:solidFill>
              </a:rPr>
              <a:t>РАЗВИТИЯ </a:t>
            </a:r>
            <a:r>
              <a:rPr lang="ru-RU" sz="3600" dirty="0">
                <a:solidFill>
                  <a:srgbClr val="FFC000"/>
                </a:solidFill>
              </a:rPr>
              <a:t>ОДАРЕННОСТИ </a:t>
            </a:r>
            <a:endParaRPr lang="ru-RU" sz="3600" dirty="0" smtClean="0">
              <a:solidFill>
                <a:srgbClr val="FFC000"/>
              </a:solidFill>
            </a:endParaRPr>
          </a:p>
          <a:p>
            <a:pPr algn="ctr"/>
            <a:r>
              <a:rPr lang="ru-RU" sz="3600" dirty="0" smtClean="0">
                <a:solidFill>
                  <a:srgbClr val="FFC000"/>
                </a:solidFill>
              </a:rPr>
              <a:t>В </a:t>
            </a:r>
            <a:r>
              <a:rPr lang="ru-RU" sz="3600" dirty="0">
                <a:solidFill>
                  <a:srgbClr val="FFC000"/>
                </a:solidFill>
              </a:rPr>
              <a:t>ДЕТСТВЕ</a:t>
            </a:r>
          </a:p>
        </p:txBody>
      </p:sp>
    </p:spTree>
    <p:extLst>
      <p:ext uri="{BB962C8B-B14F-4D97-AF65-F5344CB8AC3E}">
        <p14:creationId xmlns:p14="http://schemas.microsoft.com/office/powerpoint/2010/main" val="36540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РАБОЧАЯ КОНЦЕПЦИЯ</a:t>
            </a:r>
            <a:br>
              <a:rPr lang="ru-RU" dirty="0"/>
            </a:br>
            <a:r>
              <a:rPr lang="ru-RU" dirty="0" smtClean="0"/>
              <a:t>ОДАРЕННОСТИ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137160" indent="0" algn="just">
              <a:buNone/>
            </a:pPr>
            <a:r>
              <a:rPr lang="ru-RU" sz="3200" dirty="0" smtClean="0"/>
              <a:t>«</a:t>
            </a:r>
            <a:r>
              <a:rPr lang="ru-RU" sz="3200" dirty="0"/>
              <a:t>Концепция» дает единую теоретическую базу для решения ключевых проблем одаренности: </a:t>
            </a:r>
            <a:endParaRPr lang="ru-RU" sz="3200" dirty="0" smtClean="0"/>
          </a:p>
          <a:p>
            <a:pPr algn="just"/>
            <a:r>
              <a:rPr lang="ru-RU" sz="3200" dirty="0" smtClean="0"/>
              <a:t>определения </a:t>
            </a:r>
            <a:r>
              <a:rPr lang="ru-RU" sz="3200" dirty="0"/>
              <a:t>одаренности, </a:t>
            </a:r>
            <a:endParaRPr lang="ru-RU" sz="3200" dirty="0" smtClean="0"/>
          </a:p>
          <a:p>
            <a:pPr algn="just"/>
            <a:r>
              <a:rPr lang="ru-RU" sz="3200" dirty="0" smtClean="0"/>
              <a:t>ее </a:t>
            </a:r>
            <a:r>
              <a:rPr lang="ru-RU" sz="3200" dirty="0"/>
              <a:t>видов, </a:t>
            </a:r>
            <a:endParaRPr lang="ru-RU" sz="3200" dirty="0" smtClean="0"/>
          </a:p>
          <a:p>
            <a:pPr algn="just"/>
            <a:r>
              <a:rPr lang="ru-RU" sz="3200" dirty="0" smtClean="0"/>
              <a:t>способов </a:t>
            </a:r>
            <a:r>
              <a:rPr lang="ru-RU" sz="3200" dirty="0"/>
              <a:t>выявления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7135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Авторский коллектив: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b="1" dirty="0"/>
              <a:t>Богоявленская Д.Б. </a:t>
            </a:r>
            <a:r>
              <a:rPr lang="ru-RU" sz="2400" b="1" dirty="0"/>
              <a:t>(ответственный редактор)</a:t>
            </a:r>
            <a:r>
              <a:rPr lang="ru-RU" b="1" dirty="0"/>
              <a:t>, </a:t>
            </a:r>
            <a:r>
              <a:rPr lang="ru-RU" b="1" dirty="0" err="1"/>
              <a:t>Шадриков</a:t>
            </a:r>
            <a:r>
              <a:rPr lang="ru-RU" b="1" dirty="0"/>
              <a:t> В.Д. </a:t>
            </a:r>
            <a:r>
              <a:rPr lang="ru-RU" sz="2400" b="1" dirty="0"/>
              <a:t>(научный редактор), </a:t>
            </a:r>
            <a:endParaRPr lang="ru-RU" sz="2400" b="1" dirty="0" smtClean="0"/>
          </a:p>
          <a:p>
            <a:pPr marL="137160" indent="0">
              <a:buNone/>
            </a:pPr>
            <a:r>
              <a:rPr lang="ru-RU" b="1" dirty="0" smtClean="0"/>
              <a:t>Бабаева </a:t>
            </a:r>
            <a:r>
              <a:rPr lang="ru-RU" b="1" dirty="0"/>
              <a:t>Ю.Д., </a:t>
            </a:r>
            <a:r>
              <a:rPr lang="ru-RU" b="1" dirty="0" err="1" smtClean="0"/>
              <a:t>Брушлинский</a:t>
            </a:r>
            <a:r>
              <a:rPr lang="ru-RU" b="1" dirty="0" smtClean="0"/>
              <a:t> </a:t>
            </a:r>
            <a:r>
              <a:rPr lang="ru-RU" b="1" dirty="0"/>
              <a:t>А.В., </a:t>
            </a:r>
            <a:endParaRPr lang="ru-RU" b="1" dirty="0" smtClean="0"/>
          </a:p>
          <a:p>
            <a:pPr marL="137160" indent="0">
              <a:buNone/>
            </a:pPr>
            <a:r>
              <a:rPr lang="ru-RU" b="1" dirty="0" smtClean="0"/>
              <a:t>Дружинин </a:t>
            </a:r>
            <a:r>
              <a:rPr lang="ru-RU" b="1" dirty="0"/>
              <a:t>В.Н., </a:t>
            </a:r>
            <a:r>
              <a:rPr lang="ru-RU" b="1" dirty="0" smtClean="0"/>
              <a:t> Ильясов </a:t>
            </a:r>
            <a:r>
              <a:rPr lang="ru-RU" b="1" dirty="0"/>
              <a:t>И.И., </a:t>
            </a:r>
            <a:endParaRPr lang="ru-RU" b="1" dirty="0" smtClean="0"/>
          </a:p>
          <a:p>
            <a:pPr marL="137160" indent="0">
              <a:buNone/>
            </a:pPr>
            <a:r>
              <a:rPr lang="ru-RU" b="1" dirty="0" err="1" smtClean="0"/>
              <a:t>Калиш</a:t>
            </a:r>
            <a:r>
              <a:rPr lang="ru-RU" b="1" dirty="0" smtClean="0"/>
              <a:t> </a:t>
            </a:r>
            <a:r>
              <a:rPr lang="ru-RU" b="1" dirty="0"/>
              <a:t>И.В., </a:t>
            </a:r>
            <a:r>
              <a:rPr lang="ru-RU" b="1" dirty="0" err="1" smtClean="0"/>
              <a:t>Лейтес</a:t>
            </a:r>
            <a:r>
              <a:rPr lang="ru-RU" b="1" dirty="0" smtClean="0"/>
              <a:t> </a:t>
            </a:r>
            <a:r>
              <a:rPr lang="ru-RU" b="1" dirty="0"/>
              <a:t>Н.С., </a:t>
            </a:r>
            <a:endParaRPr lang="ru-RU" b="1" dirty="0" smtClean="0"/>
          </a:p>
          <a:p>
            <a:pPr marL="137160" indent="0">
              <a:buNone/>
            </a:pPr>
            <a:r>
              <a:rPr lang="ru-RU" b="1" dirty="0" smtClean="0"/>
              <a:t>Матюшкин </a:t>
            </a:r>
            <a:r>
              <a:rPr lang="ru-RU" b="1" dirty="0"/>
              <a:t>А.М., </a:t>
            </a:r>
            <a:r>
              <a:rPr lang="ru-RU" b="1" dirty="0" smtClean="0"/>
              <a:t>Мелик-Пашаев </a:t>
            </a:r>
            <a:r>
              <a:rPr lang="ru-RU" b="1" dirty="0"/>
              <a:t>А.А.,  </a:t>
            </a:r>
            <a:endParaRPr lang="ru-RU" b="1" dirty="0" smtClean="0"/>
          </a:p>
          <a:p>
            <a:pPr marL="137160" indent="0">
              <a:buNone/>
            </a:pPr>
            <a:r>
              <a:rPr lang="ru-RU" b="1" dirty="0" smtClean="0"/>
              <a:t>Панов </a:t>
            </a:r>
            <a:r>
              <a:rPr lang="ru-RU" b="1" dirty="0"/>
              <a:t>В.И., Ушаков В.Д., </a:t>
            </a:r>
            <a:endParaRPr lang="ru-RU" b="1" dirty="0" smtClean="0"/>
          </a:p>
          <a:p>
            <a:pPr marL="137160" indent="0">
              <a:buNone/>
            </a:pPr>
            <a:r>
              <a:rPr lang="ru-RU" b="1" dirty="0" smtClean="0"/>
              <a:t>Холодная </a:t>
            </a:r>
            <a:r>
              <a:rPr lang="ru-RU" b="1" dirty="0"/>
              <a:t>М.А., Шумакова Н.Б., </a:t>
            </a:r>
            <a:endParaRPr lang="ru-RU" b="1" dirty="0" smtClean="0"/>
          </a:p>
          <a:p>
            <a:pPr marL="137160" indent="0">
              <a:buNone/>
            </a:pPr>
            <a:r>
              <a:rPr lang="ru-RU" b="1" dirty="0" smtClean="0"/>
              <a:t>Юркевич </a:t>
            </a:r>
            <a:r>
              <a:rPr lang="en-US" b="1" dirty="0"/>
              <a:t>B</a:t>
            </a:r>
            <a:r>
              <a:rPr lang="ru-RU" b="1" dirty="0"/>
              <a:t>.</a:t>
            </a:r>
            <a:r>
              <a:rPr lang="en-US" b="1" dirty="0"/>
              <a:t>C</a:t>
            </a:r>
            <a:r>
              <a:rPr lang="ru-RU" b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94809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effectLst/>
              </a:rPr>
              <a:t>Определение понятий </a:t>
            </a:r>
            <a:r>
              <a:rPr lang="ru-RU" sz="2800" dirty="0" smtClean="0">
                <a:effectLst/>
              </a:rPr>
              <a:t>“одаренность</a:t>
            </a:r>
            <a:r>
              <a:rPr lang="ru-RU" sz="2800" dirty="0">
                <a:effectLst/>
              </a:rPr>
              <a:t>”</a:t>
            </a:r>
            <a:br>
              <a:rPr lang="ru-RU" sz="2800" dirty="0">
                <a:effectLst/>
              </a:rPr>
            </a:br>
            <a:r>
              <a:rPr lang="ru-RU" sz="2800" dirty="0">
                <a:effectLst/>
              </a:rPr>
              <a:t>и “одаренный ребенок”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Одаренность</a:t>
            </a:r>
            <a:r>
              <a:rPr lang="ru-RU" dirty="0"/>
              <a:t> – это системное, развивающееся в течение жизни качество психики, которое определяет возможность достижения человеком более высоких, незаурядных результатов  в одном или нескольких видах деятельности по сравнению с другими людьми.</a:t>
            </a:r>
          </a:p>
          <a:p>
            <a:r>
              <a:rPr lang="ru-RU" b="1" dirty="0" smtClean="0"/>
              <a:t>Одаренный </a:t>
            </a:r>
            <a:r>
              <a:rPr lang="ru-RU" b="1" dirty="0"/>
              <a:t>ребенок </a:t>
            </a:r>
            <a:r>
              <a:rPr lang="ru-RU" dirty="0"/>
              <a:t>– это ребенок, который  выделяется яркими, очевидными, иногда выдающимися достижениями (или имеет внутренние предпосылки для таких достижений) в том или ином виде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537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effectLst/>
              </a:rPr>
              <a:t>Одаренность и творчество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ТВОРЧЕСТВО - способность </a:t>
            </a:r>
            <a:r>
              <a:rPr lang="ru-RU" dirty="0"/>
              <a:t>изменять, преобразовывать мир: новое прочтение уже известных науке фактов, новый взгляд на мир и на искусство, открытие новых возможностей в </a:t>
            </a:r>
            <a:r>
              <a:rPr lang="ru-RU" dirty="0" smtClean="0"/>
              <a:t>технике</a:t>
            </a:r>
          </a:p>
          <a:p>
            <a:r>
              <a:rPr lang="ru-RU" dirty="0" smtClean="0"/>
              <a:t>ТВОРЧЕСТВО В ДЕТСТВЕ - способ </a:t>
            </a:r>
            <a:r>
              <a:rPr lang="ru-RU" dirty="0"/>
              <a:t>постижения </a:t>
            </a:r>
            <a:r>
              <a:rPr lang="ru-RU" dirty="0" smtClean="0"/>
              <a:t>мира</a:t>
            </a:r>
            <a:r>
              <a:rPr lang="ru-RU" dirty="0"/>
              <a:t>. Оно </a:t>
            </a:r>
            <a:r>
              <a:rPr lang="ru-RU" dirty="0" smtClean="0"/>
              <a:t>«лежит </a:t>
            </a:r>
            <a:r>
              <a:rPr lang="ru-RU" dirty="0"/>
              <a:t>в основе сотворения самой личности </a:t>
            </a:r>
            <a:r>
              <a:rPr lang="ru-RU" dirty="0" smtClean="0"/>
              <a:t>ребенка» (</a:t>
            </a:r>
            <a:r>
              <a:rPr lang="ru-RU" dirty="0" err="1" smtClean="0"/>
              <a:t>В.Т.Кудрявцев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r>
              <a:rPr lang="ru-RU" dirty="0" smtClean="0"/>
              <a:t>ОДАРЕННОСТЬ – психологический инструмент развития и реализации творческого потенциала человека 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marL="137160" indent="0">
              <a:buNone/>
            </a:pP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96260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effectLst/>
              </a:rPr>
              <a:t>РАЗВИТИЕ ОДАРЕННОСТИ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Необходимо развивать способности ребенка. В первую очередь, умственные</a:t>
            </a:r>
            <a:r>
              <a:rPr lang="ru-RU" b="1" dirty="0" smtClean="0"/>
              <a:t>. </a:t>
            </a:r>
          </a:p>
          <a:p>
            <a:pPr marL="137160" indent="0">
              <a:buNone/>
            </a:pPr>
            <a:r>
              <a:rPr lang="ru-RU" b="1" dirty="0" smtClean="0"/>
              <a:t>Это </a:t>
            </a:r>
            <a:r>
              <a:rPr lang="ru-RU" b="1" dirty="0"/>
              <a:t>– будущие возможности ребенка в мире.</a:t>
            </a:r>
          </a:p>
          <a:p>
            <a:r>
              <a:rPr lang="ru-RU" b="1" dirty="0"/>
              <a:t>Необходимо развивать у ребенка трудолюбие, умение доводить начатое до конца, учить не бояться ошибок и трудностей на этом пути</a:t>
            </a:r>
            <a:r>
              <a:rPr lang="ru-RU" b="1" dirty="0" smtClean="0"/>
              <a:t>.</a:t>
            </a:r>
          </a:p>
          <a:p>
            <a:pPr marL="137160" indent="0">
              <a:buNone/>
            </a:pPr>
            <a:r>
              <a:rPr lang="ru-RU" b="1" dirty="0" smtClean="0"/>
              <a:t>Это </a:t>
            </a:r>
            <a:r>
              <a:rPr lang="ru-RU" b="1" dirty="0"/>
              <a:t>– путь реализации его возможностей.</a:t>
            </a:r>
          </a:p>
          <a:p>
            <a:r>
              <a:rPr lang="ru-RU" b="1" dirty="0"/>
              <a:t>Необходимо развивать потребность в познании мира, открытость опыту. </a:t>
            </a:r>
            <a:endParaRPr lang="ru-RU" b="1" dirty="0" smtClean="0"/>
          </a:p>
          <a:p>
            <a:pPr marL="137160" indent="0">
              <a:buNone/>
            </a:pPr>
            <a:r>
              <a:rPr lang="ru-RU" b="1" dirty="0" smtClean="0"/>
              <a:t>Это </a:t>
            </a:r>
            <a:r>
              <a:rPr lang="ru-RU" b="1" dirty="0"/>
              <a:t>– начало личности, которая сможет пройти путь </a:t>
            </a:r>
            <a:r>
              <a:rPr lang="ru-RU" b="1" dirty="0" smtClean="0"/>
              <a:t>       реализации </a:t>
            </a:r>
            <a:r>
              <a:rPr lang="ru-RU" b="1" dirty="0"/>
              <a:t>себя в мире.</a:t>
            </a:r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372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</a:rPr>
              <a:t>ОДАРЕННОСТЬ 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ea typeface="Calibri"/>
              </a:rPr>
              <a:t>результат </a:t>
            </a:r>
            <a:r>
              <a:rPr lang="ru-RU" b="1" dirty="0">
                <a:ea typeface="Calibri"/>
              </a:rPr>
              <a:t>целостного процесса становления личности ребенка </a:t>
            </a:r>
            <a:endParaRPr lang="ru-RU" b="1" dirty="0" smtClean="0">
              <a:ea typeface="Calibri"/>
            </a:endParaRPr>
          </a:p>
          <a:p>
            <a:r>
              <a:rPr lang="ru-RU" b="1" dirty="0" smtClean="0">
                <a:ea typeface="Calibri"/>
              </a:rPr>
              <a:t>интеграция </a:t>
            </a:r>
            <a:r>
              <a:rPr lang="ru-RU" b="1" dirty="0">
                <a:ea typeface="Calibri"/>
              </a:rPr>
              <a:t>способностей, мотивационного, эмоционального и волевого развития, </a:t>
            </a:r>
            <a:r>
              <a:rPr lang="ru-RU" b="1" dirty="0" smtClean="0">
                <a:ea typeface="Calibri"/>
              </a:rPr>
              <a:t>проявляющаяся </a:t>
            </a:r>
            <a:r>
              <a:rPr lang="ru-RU" b="1" dirty="0">
                <a:ea typeface="Calibri"/>
              </a:rPr>
              <a:t>в способности к развитию деятельности по своей </a:t>
            </a:r>
            <a:r>
              <a:rPr lang="ru-RU" b="1" dirty="0" smtClean="0">
                <a:ea typeface="Calibri"/>
              </a:rPr>
              <a:t>инициативе</a:t>
            </a:r>
          </a:p>
          <a:p>
            <a:pPr marL="137160" indent="0" algn="r">
              <a:buNone/>
            </a:pPr>
            <a:r>
              <a:rPr lang="ru-RU" b="1" dirty="0" smtClean="0">
                <a:ea typeface="Calibri"/>
              </a:rPr>
              <a:t>(Богоявленская Д.Б.)</a:t>
            </a:r>
          </a:p>
          <a:p>
            <a:pPr marL="2185416" lvl="8" indent="0">
              <a:buNone/>
            </a:pPr>
            <a:r>
              <a:rPr lang="ru-RU" b="1" dirty="0" smtClean="0"/>
              <a:t>()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425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ОДАРЕННОСТЬ 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09160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i="1" dirty="0"/>
              <a:t>ИДЕАЛЬНАЯ НОРМА </a:t>
            </a:r>
            <a:endParaRPr lang="ru-RU" i="1" dirty="0" smtClean="0"/>
          </a:p>
          <a:p>
            <a:r>
              <a:rPr lang="ru-RU" i="1" dirty="0" smtClean="0"/>
              <a:t>ЗАМЫСЕЛ </a:t>
            </a:r>
            <a:r>
              <a:rPr lang="ru-RU" i="1" dirty="0"/>
              <a:t>И РЕЗУЛЬТАТ РАЗВИТИЯ</a:t>
            </a:r>
          </a:p>
          <a:p>
            <a:r>
              <a:rPr lang="ru-RU" i="1" dirty="0"/>
              <a:t>ЦЕЛЬ ОБРАЗОВАТЕЛЬНОГО ПРОЕКТИРОВАНИЯ</a:t>
            </a:r>
          </a:p>
          <a:p>
            <a:endParaRPr lang="ru-RU" i="1" dirty="0"/>
          </a:p>
          <a:p>
            <a:endParaRPr lang="ru-RU" i="1" dirty="0"/>
          </a:p>
          <a:p>
            <a:r>
              <a:rPr lang="ru-RU" i="1" dirty="0"/>
              <a:t>МЕХАНИЗМ РАЗВИТИЯ ОДАРЕННОСТИ – СУБЪЕКТОГЕЗ - РАЗВИТИЕ РОДОВОЙ ЧЕЛОВЕЧЕСКОЙ СПОСОБНОСТИ  К ТВОРЧЕСТВУ - саморазвитие в соответствии с иерархией ценностей и смыслов бытия человека</a:t>
            </a:r>
          </a:p>
          <a:p>
            <a:endParaRPr lang="ru-RU" i="1" dirty="0"/>
          </a:p>
          <a:p>
            <a:r>
              <a:rPr lang="ru-RU" i="1" dirty="0"/>
              <a:t>СРЕДСТВО РАЗВИТИЯ - ВОСПИТАНИЕ 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49800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632"/>
          </a:xfrm>
        </p:spPr>
        <p:txBody>
          <a:bodyPr>
            <a:normAutofit/>
          </a:bodyPr>
          <a:lstStyle/>
          <a:p>
            <a:pPr algn="ctr"/>
            <a:endParaRPr lang="ru-RU" sz="3200" i="1" dirty="0" smtClean="0"/>
          </a:p>
          <a:p>
            <a:pPr algn="ctr"/>
            <a:endParaRPr lang="ru-RU" sz="3200" i="1" dirty="0"/>
          </a:p>
          <a:p>
            <a:pPr marL="137160" indent="0" algn="ctr">
              <a:buNone/>
            </a:pPr>
            <a:r>
              <a:rPr lang="ru-RU" sz="3600" i="1" dirty="0" smtClean="0">
                <a:solidFill>
                  <a:srgbClr val="FFC000"/>
                </a:solidFill>
              </a:rPr>
              <a:t>СПАСИБО ЗА ВНИМАНИЕ</a:t>
            </a:r>
          </a:p>
          <a:p>
            <a:pPr marL="137160" indent="0" algn="ctr">
              <a:buNone/>
            </a:pPr>
            <a:endParaRPr lang="ru-RU" sz="3600" i="1" dirty="0"/>
          </a:p>
          <a:p>
            <a:pPr marL="137160" indent="0" algn="ctr">
              <a:buNone/>
            </a:pPr>
            <a:endParaRPr lang="ru-RU" sz="3600" i="1" dirty="0" smtClean="0"/>
          </a:p>
          <a:p>
            <a:pPr marL="137160" indent="0" algn="r">
              <a:buNone/>
            </a:pPr>
            <a:r>
              <a:rPr lang="en-US" i="1" dirty="0" smtClean="0"/>
              <a:t>m.ariya9@gmail.com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770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336</TotalTime>
  <Words>394</Words>
  <Application>Microsoft Office PowerPoint</Application>
  <PresentationFormat>Экран (4:3)</PresentationFormat>
  <Paragraphs>61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                                              </vt:lpstr>
      <vt:lpstr>РАБОЧАЯ КОНЦЕПЦИЯ ОДАРЕННОСТИ</vt:lpstr>
      <vt:lpstr>Авторский коллектив: </vt:lpstr>
      <vt:lpstr>Определение понятий “одаренность” и “одаренный ребенок”</vt:lpstr>
      <vt:lpstr>Одаренность и творчество</vt:lpstr>
      <vt:lpstr>РАЗВИТИЕ ОДАРЕННОСТИ</vt:lpstr>
      <vt:lpstr>ОДАРЕННОСТЬ -</vt:lpstr>
      <vt:lpstr>ОДАРЕННОСТЬ -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РАБОЧАЯ КОНЦЕПЦИЯ ОДАРЕННОСТИ</dc:title>
  <dc:creator>Mariay</dc:creator>
  <cp:lastModifiedBy>RePack by Diakov</cp:lastModifiedBy>
  <cp:revision>42</cp:revision>
  <dcterms:created xsi:type="dcterms:W3CDTF">2014-11-03T20:33:54Z</dcterms:created>
  <dcterms:modified xsi:type="dcterms:W3CDTF">2015-10-27T01:50:15Z</dcterms:modified>
</cp:coreProperties>
</file>