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540" r:id="rId2"/>
    <p:sldId id="491" r:id="rId3"/>
    <p:sldId id="519" r:id="rId4"/>
    <p:sldId id="518" r:id="rId5"/>
    <p:sldId id="532" r:id="rId6"/>
    <p:sldId id="534" r:id="rId7"/>
    <p:sldId id="515" r:id="rId8"/>
    <p:sldId id="516" r:id="rId9"/>
    <p:sldId id="514" r:id="rId10"/>
    <p:sldId id="529" r:id="rId11"/>
    <p:sldId id="524" r:id="rId12"/>
    <p:sldId id="517" r:id="rId13"/>
    <p:sldId id="536" r:id="rId14"/>
    <p:sldId id="535" r:id="rId15"/>
    <p:sldId id="528" r:id="rId16"/>
    <p:sldId id="492" r:id="rId17"/>
    <p:sldId id="493" r:id="rId18"/>
    <p:sldId id="501" r:id="rId19"/>
    <p:sldId id="500" r:id="rId20"/>
    <p:sldId id="521" r:id="rId21"/>
    <p:sldId id="523" r:id="rId22"/>
    <p:sldId id="522" r:id="rId23"/>
    <p:sldId id="520" r:id="rId24"/>
  </p:sldIdLst>
  <p:sldSz cx="9144000" cy="6858000" type="screen4x3"/>
  <p:notesSz cx="6797675" cy="9928225"/>
  <p:custDataLst>
    <p:tags r:id="rId2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66"/>
    <a:srgbClr val="FF6565"/>
    <a:srgbClr val="FF5050"/>
    <a:srgbClr val="FF3300"/>
    <a:srgbClr val="FF0000"/>
    <a:srgbClr val="FFD85D"/>
    <a:srgbClr val="7A0000"/>
    <a:srgbClr val="003399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261" autoAdjust="0"/>
  </p:normalViewPr>
  <p:slideViewPr>
    <p:cSldViewPr>
      <p:cViewPr varScale="1">
        <p:scale>
          <a:sx n="59" d="100"/>
          <a:sy n="59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6BC1E8-2EC0-4947-8C9F-D02132C7A6BE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F632CE-2E98-4111-9727-ECF9C1BA0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8014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518D0C-BE32-415F-A4B6-A74329A88BE5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37" tIns="45719" rIns="91437" bIns="4571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F4C2E8-01EC-4010-88D4-5FCBE8930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8557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3220DE-EEB2-4B04-91BA-BDF11E71C797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FAD100-160E-4D4D-A62F-816B350D54A1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FAD100-160E-4D4D-A62F-816B350D54A1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AEFC8D-55FD-40A6-B952-06E28EE8F69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AD5B55-E64F-420C-89AF-323468FC4B30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9CA950-257C-4BF6-8DA5-B4687EFF3FE0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5A5584-FC14-475E-A0B4-B630796FB834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FAD100-160E-4D4D-A62F-816B350D54A1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FAD100-160E-4D4D-A62F-816B350D54A1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FAD100-160E-4D4D-A62F-816B350D54A1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FAD100-160E-4D4D-A62F-816B350D54A1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FAD100-160E-4D4D-A62F-816B350D54A1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AEAF55-B3A3-434C-8F07-EEC0459C3D27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FAD100-160E-4D4D-A62F-816B350D54A1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FAD100-160E-4D4D-A62F-816B350D54A1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FAD100-160E-4D4D-A62F-816B350D54A1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A761486-1802-4B9D-BF1E-F4BEC56DE3AE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D0F717-82EA-41E4-A9F2-322087F516D0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FAD100-160E-4D4D-A62F-816B350D54A1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FAD100-160E-4D4D-A62F-816B350D54A1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233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13" y="4111625"/>
            <a:ext cx="6089650" cy="55070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1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A761486-1802-4B9D-BF1E-F4BEC56DE3AE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A736-7674-4968-9654-D635ED220EAF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2939-2624-4465-B607-62BBD6168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55C79-D00B-403B-83B6-B2F48E0664F6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D9D1-3AE6-4B37-805E-30D83D33F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8792-B749-453C-9CC9-180EE4BD7D67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37B2-367D-4837-8D59-3B7133C6F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50652-5562-469E-AE18-D477DD90C812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3053-0CF3-4BC6-A3DA-4EB48A3A6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18DF-590A-4D72-BBF4-5F51F719640D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E0D01-9D60-408F-A585-8376AE291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4B4D-44E0-40D9-9B9F-AF22AD52D031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CA7E4-48A1-4822-9862-5F1E984D8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2A7F2-CFE1-45C8-B61A-66F2D455B46C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D1E49-4C6F-4EE0-9250-28772D570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9F29-188F-46DF-8778-4F40EE03C789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A0BC-2ECF-40F1-AE96-F4A62902A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111E-AC40-429B-AC95-05F96229DBE5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7948C-9F49-4511-BD0D-DCE59C516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DC96D-9784-45D7-A1C4-D056CEFF3AF0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1850-CE07-4069-A45A-9577BB098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65FB-2319-4471-8406-1F7714098B6C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BAEE-BA1C-44B3-B922-357913080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BADC8B9-0E10-48AE-9100-287023E24A39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BA1D803-6046-435C-9F8B-4A6166725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188641"/>
            <a:ext cx="748838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Развитие системы неформального образования как условие расширения пространства образовательных возможностей</a:t>
            </a:r>
            <a:endParaRPr lang="ru-RU" sz="1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3520" y="3626346"/>
            <a:ext cx="432048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FFFFFF"/>
                </a:solidFill>
                <a:latin typeface="+mj-lt"/>
                <a:cs typeface="+mn-cs"/>
              </a:rPr>
              <a:t>М.В. Груздев,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FFFFFF"/>
                </a:solidFill>
                <a:latin typeface="+mj-lt"/>
                <a:cs typeface="+mn-cs"/>
              </a:rPr>
              <a:t> заместитель директора департамента образования Ярославской области,</a:t>
            </a:r>
            <a:br>
              <a:rPr lang="ru-RU" sz="2400" b="1" i="1" dirty="0" smtClean="0">
                <a:solidFill>
                  <a:srgbClr val="FFFFFF"/>
                </a:solidFill>
                <a:latin typeface="+mj-lt"/>
                <a:cs typeface="+mn-cs"/>
              </a:rPr>
            </a:br>
            <a:r>
              <a:rPr lang="ru-RU" sz="2400" b="1" i="1" dirty="0" err="1" smtClean="0">
                <a:solidFill>
                  <a:srgbClr val="FFFFFF"/>
                </a:solidFill>
                <a:latin typeface="+mj-lt"/>
                <a:cs typeface="+mn-cs"/>
              </a:rPr>
              <a:t>докт</a:t>
            </a:r>
            <a:r>
              <a:rPr lang="ru-RU" sz="2400" b="1" i="1" dirty="0" smtClean="0">
                <a:solidFill>
                  <a:srgbClr val="FFFFFF"/>
                </a:solidFill>
                <a:latin typeface="+mj-lt"/>
                <a:cs typeface="+mn-cs"/>
              </a:rPr>
              <a:t>. </a:t>
            </a:r>
            <a:r>
              <a:rPr lang="ru-RU" sz="2400" b="1" i="1" dirty="0" err="1" smtClean="0">
                <a:solidFill>
                  <a:srgbClr val="FFFFFF"/>
                </a:solidFill>
                <a:latin typeface="+mj-lt"/>
                <a:cs typeface="+mn-cs"/>
              </a:rPr>
              <a:t>пед</a:t>
            </a:r>
            <a:r>
              <a:rPr lang="ru-RU" sz="2400" b="1" i="1" dirty="0" smtClean="0">
                <a:solidFill>
                  <a:srgbClr val="FFFFFF"/>
                </a:solidFill>
                <a:latin typeface="+mj-lt"/>
                <a:cs typeface="+mn-cs"/>
              </a:rPr>
              <a:t>. наук</a:t>
            </a:r>
          </a:p>
          <a:p>
            <a:pPr>
              <a:defRPr/>
            </a:pPr>
            <a:endParaRPr lang="en-US" sz="2000" i="1" dirty="0">
              <a:solidFill>
                <a:srgbClr val="FFFFFF"/>
              </a:solidFill>
              <a:latin typeface="+mj-lt"/>
              <a:cs typeface="+mn-cs"/>
            </a:endParaRPr>
          </a:p>
          <a:p>
            <a:pPr>
              <a:defRPr/>
            </a:pPr>
            <a:endParaRPr lang="ru-RU" sz="2000" i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2000" i="1" dirty="0" smtClean="0">
                <a:solidFill>
                  <a:srgbClr val="00B0F0"/>
                </a:solidFill>
                <a:latin typeface="+mj-lt"/>
                <a:cs typeface="+mn-cs"/>
              </a:rPr>
              <a:t>	</a:t>
            </a:r>
            <a:r>
              <a:rPr lang="ru-RU" sz="2400" i="1" dirty="0" smtClean="0">
                <a:solidFill>
                  <a:srgbClr val="00B0F0"/>
                </a:solidFill>
                <a:latin typeface="+mj-lt"/>
                <a:cs typeface="+mn-cs"/>
              </a:rPr>
              <a:t>18 декабря 2014 </a:t>
            </a:r>
            <a:r>
              <a:rPr lang="ru-RU" sz="2400" i="1" dirty="0" smtClean="0">
                <a:solidFill>
                  <a:srgbClr val="00B0F0"/>
                </a:solidFill>
                <a:latin typeface="+mj-lt"/>
                <a:cs typeface="+mn-cs"/>
              </a:rPr>
              <a:t>г.</a:t>
            </a:r>
            <a:endParaRPr lang="ru-RU" sz="2000" i="1" dirty="0" smtClean="0">
              <a:solidFill>
                <a:srgbClr val="00B0F0"/>
              </a:solidFill>
              <a:latin typeface="+mj-lt"/>
              <a:cs typeface="+mn-cs"/>
            </a:endParaRPr>
          </a:p>
          <a:p>
            <a:pPr>
              <a:defRPr/>
            </a:pPr>
            <a:endParaRPr lang="ru-RU" sz="2000" dirty="0">
              <a:solidFill>
                <a:srgbClr val="FFFFFF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9553" y="404664"/>
            <a:ext cx="8604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>
                <a:solidFill>
                  <a:schemeClr val="bg1"/>
                </a:solidFill>
                <a:latin typeface="+mj-lt"/>
                <a:cs typeface="+mn-cs"/>
              </a:rPr>
              <a:t>Образовательный комплекс региона</a:t>
            </a:r>
          </a:p>
        </p:txBody>
      </p:sp>
      <p:grpSp>
        <p:nvGrpSpPr>
          <p:cNvPr id="2" name="Группа 4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6" name="TextBox 5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647056" y="141277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FF66"/>
                </a:solidFill>
                <a:latin typeface="+mn-lt"/>
              </a:rPr>
              <a:t>Управление ОКР осуществляется на основе государственно-общественного диалога в процессе выработки и принятия стратегических решений: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3140968"/>
            <a:ext cx="7056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273050"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white"/>
                </a:solidFill>
                <a:latin typeface="Calibri"/>
              </a:rPr>
              <a:t>Создание Стратегического совета образовательного комплекса региона</a:t>
            </a:r>
          </a:p>
          <a:p>
            <a:pPr marL="2101850" lvl="5" indent="-273050">
              <a:buFont typeface="Arial" pitchFamily="34" charset="0"/>
              <a:buChar char="•"/>
            </a:pPr>
            <a:endParaRPr lang="ru-RU" sz="2800" dirty="0" smtClean="0">
              <a:solidFill>
                <a:prstClr val="white"/>
              </a:solidFill>
              <a:latin typeface="Calibri"/>
            </a:endParaRPr>
          </a:p>
          <a:p>
            <a:pPr marL="2101850" lvl="5" indent="-273050"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white"/>
                </a:solidFill>
                <a:latin typeface="Calibri"/>
              </a:rPr>
              <a:t>Создание молодежного (ученического) экспертного совета проекта «Региональный </a:t>
            </a:r>
            <a:r>
              <a:rPr lang="ru-RU" sz="2800" dirty="0" err="1" smtClean="0">
                <a:solidFill>
                  <a:prstClr val="white"/>
                </a:solidFill>
                <a:latin typeface="Calibri"/>
              </a:rPr>
              <a:t>креатив-центр</a:t>
            </a:r>
            <a:r>
              <a:rPr lang="ru-RU" sz="2800" dirty="0" smtClean="0">
                <a:solidFill>
                  <a:prstClr val="white"/>
                </a:solidFill>
                <a:latin typeface="Calibri"/>
              </a:rPr>
              <a:t>»</a:t>
            </a:r>
            <a:endParaRPr lang="ru-RU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0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grpSp>
        <p:nvGrpSpPr>
          <p:cNvPr id="4" name="Группа 7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10" name="TextBox 9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251520" y="1340768"/>
            <a:ext cx="871296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Мониторинг состояния пространства НФО (субъекты деятельности, содержание программ и проектов, источники финансирования, лидеры, участники)</a:t>
            </a:r>
          </a:p>
          <a:p>
            <a:pPr marL="352425" indent="-35242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Мониторинг образовательных потребностей населения области, субъектов экономической деятельности и социальных партнеров</a:t>
            </a:r>
          </a:p>
          <a:p>
            <a:pPr marL="352425" indent="-35242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Выявление дефицитов регионального рынка образовательных услуг на основе запросов населения, субъектов экономической деятельности и социальных партнеров с учетом приоритетов государственной политики в сфере образования 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3" y="404664"/>
            <a:ext cx="8604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cs typeface="+mn-cs"/>
              </a:rPr>
              <a:t>Управление пространством НФО</a:t>
            </a:r>
          </a:p>
        </p:txBody>
      </p:sp>
    </p:spTree>
    <p:extLst>
      <p:ext uri="{BB962C8B-B14F-4D97-AF65-F5344CB8AC3E}">
        <p14:creationId xmlns="" xmlns:p14="http://schemas.microsoft.com/office/powerpoint/2010/main" val="22033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9553" y="404664"/>
            <a:ext cx="8604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cs typeface="+mn-cs"/>
              </a:rPr>
              <a:t>Управление пространством НФО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6" name="TextBox 5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827584" y="1412776"/>
            <a:ext cx="83164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Разработка вариативных моделей интеграции учреждений образования разной ведомственной принадлежности для оказания услуг неформального образования, сетевых образовательных программ </a:t>
            </a:r>
            <a:br>
              <a:rPr lang="ru-RU" sz="2600" dirty="0" smtClean="0">
                <a:solidFill>
                  <a:schemeClr val="bg1"/>
                </a:solidFill>
                <a:latin typeface="+mn-lt"/>
              </a:rPr>
            </a:b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(в том числе на основе </a:t>
            </a:r>
            <a:r>
              <a:rPr lang="ru-RU" sz="2600" dirty="0" err="1" smtClean="0">
                <a:solidFill>
                  <a:schemeClr val="bg1"/>
                </a:solidFill>
                <a:latin typeface="+mn-lt"/>
              </a:rPr>
              <a:t>e-learning</a:t>
            </a: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), региональных и муниципальные детско-взрослых организаций и др.</a:t>
            </a:r>
          </a:p>
          <a:p>
            <a:pPr marL="3200400" lvl="6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Установление договорных отношений с субъектами неформального образования. Инициирование появления образовательных программ и проектов на основе выявленных дефицитов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6985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6" name="TextBox 5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23528" y="1268760"/>
            <a:ext cx="86054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Создание регионального информационного центра «Ярославская область: пространство образовательных возможностей»</a:t>
            </a:r>
          </a:p>
          <a:p>
            <a:pPr marL="1266825" lvl="2" indent="-35242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Разработка информационного портала «Ярославская область: пространство образовательных возможностей»</a:t>
            </a:r>
          </a:p>
          <a:p>
            <a:pPr marL="3552825" lvl="7" indent="-35242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Разработка и наполнение интерактивной карты образовательных программ и проектов субъектов образовательной деятельности региона (в рамках портала)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4664"/>
            <a:ext cx="9144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4000" b="1" dirty="0" smtClean="0">
                <a:solidFill>
                  <a:prstClr val="white"/>
                </a:solidFill>
                <a:latin typeface="Calibri"/>
              </a:rPr>
              <a:t>Информационное сопровождение НФО</a:t>
            </a:r>
          </a:p>
        </p:txBody>
      </p:sp>
    </p:spTree>
    <p:extLst>
      <p:ext uri="{BB962C8B-B14F-4D97-AF65-F5344CB8AC3E}">
        <p14:creationId xmlns="" xmlns:p14="http://schemas.microsoft.com/office/powerpoint/2010/main" val="6985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04664"/>
            <a:ext cx="9144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4000" b="1" dirty="0" smtClean="0">
                <a:solidFill>
                  <a:prstClr val="white"/>
                </a:solidFill>
                <a:latin typeface="Calibri"/>
              </a:rPr>
              <a:t>Педагогическое сопровождение НФО</a:t>
            </a:r>
          </a:p>
        </p:txBody>
      </p:sp>
      <p:grpSp>
        <p:nvGrpSpPr>
          <p:cNvPr id="24" name="Группа 4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25" name="TextBox 24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1547664" y="1412776"/>
            <a:ext cx="759633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 eaLnBrk="0" hangingPunct="0">
              <a:spcAft>
                <a:spcPts val="1200"/>
              </a:spcAft>
              <a:buFontTx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Разработка региональной электронной формы </a:t>
            </a:r>
            <a:r>
              <a:rPr lang="ru-RU" sz="2600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lang="ru-RU" sz="26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 неформального образования школьника «История успеха (Хождение в школу </a:t>
            </a:r>
            <a:br>
              <a:rPr lang="ru-RU" sz="26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не должно мешать моему образованию)»</a:t>
            </a:r>
            <a:endParaRPr lang="ru-RU" sz="26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1724025" lvl="5" indent="-352425" eaLnBrk="0" hangingPunct="0">
              <a:spcAft>
                <a:spcPts val="1200"/>
              </a:spcAft>
              <a:buFontTx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Открытие телефонного консалтингового центра  «Образовательный навигатор»</a:t>
            </a:r>
            <a:endParaRPr lang="ru-RU" sz="26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095625" lvl="8" indent="-352425" eaLnBrk="0" hangingPunct="0">
              <a:spcAft>
                <a:spcPts val="1200"/>
              </a:spcAft>
            </a:pPr>
            <a:r>
              <a:rPr lang="ru-RU" sz="26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Организация консультационного (</a:t>
            </a:r>
            <a:r>
              <a:rPr lang="ru-RU" sz="2600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тьюторского</a:t>
            </a:r>
            <a:r>
              <a:rPr lang="ru-RU" sz="26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) сопровождения ребенка в пространстве НФО</a:t>
            </a:r>
            <a:endParaRPr lang="ru-RU" sz="26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2181225" lvl="8" indent="-352425" eaLnBrk="0" hangingPunct="0"/>
            <a:r>
              <a:rPr lang="ru-RU" sz="26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	   	</a:t>
            </a:r>
          </a:p>
        </p:txBody>
      </p:sp>
      <p:sp>
        <p:nvSpPr>
          <p:cNvPr id="28" name="Овал 27"/>
          <p:cNvSpPr/>
          <p:nvPr/>
        </p:nvSpPr>
        <p:spPr>
          <a:xfrm>
            <a:off x="3851920" y="4293096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94720"/>
            <a:ext cx="9144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cs typeface="+mn-cs"/>
              </a:rPr>
              <a:t>Кадровое обеспечение НФО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15" name="TextBox 14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1475656" y="1268760"/>
            <a:ext cx="76683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2730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Формирование института педагогов – проектных менеджеров в образовательных организациях и сопровождение их деятельности</a:t>
            </a:r>
          </a:p>
          <a:p>
            <a:pPr marL="2101850" lvl="5" indent="-2730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Разработка и реализация программ повышения квалификации </a:t>
            </a:r>
            <a:r>
              <a:rPr lang="ru-RU" sz="2600" dirty="0" err="1" smtClean="0">
                <a:solidFill>
                  <a:schemeClr val="bg1"/>
                </a:solidFill>
                <a:latin typeface="+mn-lt"/>
              </a:rPr>
              <a:t>педагогов-тьюторов</a:t>
            </a: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, 	сопровождающих индивидуальные  образовательные программы школьников</a:t>
            </a:r>
          </a:p>
          <a:p>
            <a:pPr marL="3473450" lvl="8" indent="-2730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Формирование экспертного сообщества педагогов и партнеров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772" y="392978"/>
            <a:ext cx="80648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cs typeface="+mn-cs"/>
              </a:rPr>
              <a:t>Региональная межведомственная модель сопровождения талантливых детей</a:t>
            </a:r>
            <a:endParaRPr lang="ru-RU" sz="8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3284984"/>
            <a:ext cx="62833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+mn-cs"/>
              </a:rPr>
              <a:t>Интеграция различных субъектов образовательной деятельности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4797152"/>
            <a:ext cx="37079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+mn-cs"/>
              </a:rPr>
              <a:t>Сопровождение одаренных детей </a:t>
            </a:r>
          </a:p>
        </p:txBody>
      </p:sp>
      <p:sp>
        <p:nvSpPr>
          <p:cNvPr id="11" name="Овал 10"/>
          <p:cNvSpPr/>
          <p:nvPr/>
        </p:nvSpPr>
        <p:spPr>
          <a:xfrm>
            <a:off x="2195736" y="2780928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91880" y="3501008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76056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28627" y="2564904"/>
            <a:ext cx="6715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+mn-cs"/>
              </a:rPr>
              <a:t>Технологии выявления одаренных детей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5935" y="0"/>
            <a:ext cx="514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5050"/>
                </a:solidFill>
                <a:latin typeface="+mn-lt"/>
              </a:rPr>
              <a:t>Пространство неформального образования</a:t>
            </a:r>
            <a:endParaRPr lang="ru-RU" sz="2000" b="1" dirty="0">
              <a:solidFill>
                <a:srgbClr val="FF5050"/>
              </a:solidFill>
              <a:latin typeface="+mn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3995936" y="404664"/>
            <a:ext cx="5148064" cy="0"/>
          </a:xfrm>
          <a:prstGeom prst="line">
            <a:avLst/>
          </a:prstGeom>
          <a:ln w="1905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9104" y="400110"/>
            <a:ext cx="80648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cs typeface="+mn-cs"/>
              </a:rPr>
              <a:t>Региональная межведомственная модель сопровождения талантливых детей</a:t>
            </a:r>
            <a:endParaRPr lang="ru-RU" sz="8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3" y="3479719"/>
            <a:ext cx="51845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+mn-cs"/>
              </a:rPr>
              <a:t>Информационное обеспечение выявления и сопровождения одаренных детей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3054" y="4879032"/>
            <a:ext cx="39604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+mn-cs"/>
              </a:rPr>
              <a:t>Мотивационная поддержка одаренных детей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627784" y="2636912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635896" y="3645024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31134" y="5085184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843808" y="2420888"/>
            <a:ext cx="58877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+mn-cs"/>
              </a:rPr>
              <a:t>Подготовка педагогических кадров к работе с одаренными детьми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11" name="TextBox 10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3" y="404664"/>
            <a:ext cx="86044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cs typeface="+mn-cs"/>
              </a:rPr>
              <a:t>Региональная межведомственная база данных о достижениях одаренных детей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2420888"/>
            <a:ext cx="766517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6565"/>
                </a:solidFill>
                <a:latin typeface="+mn-lt"/>
              </a:rPr>
              <a:t>База данных позволяет: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координировать деятельность по работе с одаренными</a:t>
            </a:r>
          </a:p>
          <a:p>
            <a:pPr lvl="2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объединить информационные и административные ресурсы различных ведомств</a:t>
            </a:r>
          </a:p>
          <a:p>
            <a:pPr lvl="5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разработать единые механизмы сопровождения одаренных детей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290" y="5661248"/>
            <a:ext cx="5148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99FF66"/>
                </a:solidFill>
                <a:latin typeface="+mn-lt"/>
              </a:rPr>
              <a:t>В базу занесена информация </a:t>
            </a:r>
            <a:br>
              <a:rPr lang="ru-RU" sz="2800" b="1" dirty="0" smtClean="0">
                <a:solidFill>
                  <a:srgbClr val="99FF66"/>
                </a:solidFill>
                <a:latin typeface="+mn-lt"/>
              </a:rPr>
            </a:br>
            <a:r>
              <a:rPr lang="ru-RU" sz="2800" b="1" dirty="0" smtClean="0">
                <a:solidFill>
                  <a:srgbClr val="99FF66"/>
                </a:solidFill>
                <a:latin typeface="+mn-lt"/>
              </a:rPr>
              <a:t>о 45 тысячах достижений детей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8" name="TextBox 7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403648" y="2420888"/>
            <a:ext cx="773718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6565"/>
                </a:solidFill>
                <a:latin typeface="+mn-lt"/>
              </a:rPr>
              <a:t>База данных помогает </a:t>
            </a:r>
            <a:r>
              <a:rPr lang="ru-RU" sz="2400" b="1" dirty="0">
                <a:solidFill>
                  <a:srgbClr val="FF6565"/>
                </a:solidFill>
                <a:latin typeface="+mn-lt"/>
              </a:rPr>
              <a:t>решать следующие задачи: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сбор актуальной информации по работе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с одаренными детьми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  <a:p>
            <a:pPr lvl="2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принятие эффективных управленческих решений по сопровождению юных талантов Ярославской области</a:t>
            </a:r>
          </a:p>
          <a:p>
            <a:pPr lvl="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мониторинг деятельности региональной системы выявления, поддержки и развития одаренных детей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3" y="404664"/>
            <a:ext cx="86044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cs typeface="+mn-cs"/>
              </a:rPr>
              <a:t>Региональная межведомственная база данных о достижениях одаренных детей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6" name="TextBox 5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538609" y="692696"/>
            <a:ext cx="80658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alibri" pitchFamily="34" charset="0"/>
              </a:rPr>
              <a:t>Марк Твен</a:t>
            </a:r>
            <a:endParaRPr lang="ru-RU" sz="5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9" y="1916113"/>
            <a:ext cx="720060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/>
            <a:r>
              <a:rPr lang="ru-RU" sz="3600" dirty="0" smtClean="0">
                <a:solidFill>
                  <a:schemeClr val="bg1"/>
                </a:solidFill>
                <a:latin typeface="+mn-lt"/>
              </a:rPr>
              <a:t>	</a:t>
            </a:r>
          </a:p>
          <a:p>
            <a:pPr marL="285750" indent="-285750"/>
            <a:r>
              <a:rPr lang="ru-RU" sz="4000" dirty="0" smtClean="0">
                <a:solidFill>
                  <a:schemeClr val="bg1"/>
                </a:solidFill>
                <a:latin typeface="+mn-lt"/>
              </a:rPr>
              <a:t>  	Хождение в школу не должно                       мешать моему образованию</a:t>
            </a:r>
          </a:p>
          <a:p>
            <a:pPr marL="285750" indent="-285750"/>
            <a:endParaRPr lang="ru-RU" sz="3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 algn="r"/>
            <a:endParaRPr lang="ru-RU" sz="3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 algn="r"/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Г. Финн  </a:t>
            </a:r>
          </a:p>
          <a:p>
            <a:pPr marL="285750" indent="-285750"/>
            <a:endParaRPr lang="ru-RU" sz="2000" dirty="0">
              <a:solidFill>
                <a:schemeClr val="bg1"/>
              </a:solidFill>
            </a:endParaRPr>
          </a:p>
          <a:p>
            <a:pPr marL="285750" indent="-285750"/>
            <a:r>
              <a:rPr lang="ru-RU" sz="20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9" name="TextBox 8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" y="0"/>
            <a:ext cx="9137668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394720"/>
            <a:ext cx="9144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>
                <a:solidFill>
                  <a:schemeClr val="bg1"/>
                </a:solidFill>
                <a:latin typeface="+mj-lt"/>
                <a:cs typeface="+mn-cs"/>
              </a:rPr>
              <a:t>Региональный проект </a:t>
            </a:r>
            <a:br>
              <a:rPr lang="ru-RU" sz="4000" b="1" dirty="0">
                <a:solidFill>
                  <a:schemeClr val="bg1"/>
                </a:solidFill>
                <a:latin typeface="+mj-lt"/>
                <a:cs typeface="+mn-cs"/>
              </a:rPr>
            </a:br>
            <a:r>
              <a:rPr lang="ru-RU" sz="4000" b="1" dirty="0">
                <a:solidFill>
                  <a:schemeClr val="bg1"/>
                </a:solidFill>
                <a:latin typeface="+mj-lt"/>
                <a:cs typeface="+mn-cs"/>
              </a:rPr>
              <a:t>«Ярославская математическая школа»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6" name="TextBox 5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647564" y="155679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99FF66"/>
                </a:solidFill>
                <a:latin typeface="+mn-lt"/>
              </a:rPr>
              <a:t>Среди </a:t>
            </a:r>
            <a:r>
              <a:rPr lang="ru-RU" sz="3200" b="1" dirty="0">
                <a:solidFill>
                  <a:srgbClr val="99FF66"/>
                </a:solidFill>
                <a:latin typeface="+mn-lt"/>
              </a:rPr>
              <a:t>ярославских </a:t>
            </a:r>
            <a:r>
              <a:rPr lang="ru-RU" sz="3200" b="1" dirty="0" smtClean="0">
                <a:solidFill>
                  <a:srgbClr val="99FF66"/>
                </a:solidFill>
                <a:latin typeface="+mn-lt"/>
              </a:rPr>
              <a:t>школьников </a:t>
            </a:r>
            <a:br>
              <a:rPr lang="ru-RU" sz="3200" b="1" dirty="0" smtClean="0">
                <a:solidFill>
                  <a:srgbClr val="99FF66"/>
                </a:solidFill>
                <a:latin typeface="+mn-lt"/>
              </a:rPr>
            </a:br>
            <a:r>
              <a:rPr lang="ru-RU" sz="3200" b="1" dirty="0" smtClean="0">
                <a:solidFill>
                  <a:srgbClr val="99FF66"/>
                </a:solidFill>
                <a:latin typeface="+mn-lt"/>
              </a:rPr>
              <a:t>9 </a:t>
            </a:r>
            <a:r>
              <a:rPr lang="ru-RU" sz="3200" b="1" dirty="0">
                <a:solidFill>
                  <a:srgbClr val="99FF66"/>
                </a:solidFill>
                <a:latin typeface="+mn-lt"/>
              </a:rPr>
              <a:t>чемпионов мира по математике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55706" y="2634010"/>
            <a:ext cx="766834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Развитая система выявления талантливых детей 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области математики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Работает 50 ресурсных центров во всех районах области, охватывающих более 1000 школьников</a:t>
            </a:r>
          </a:p>
          <a:p>
            <a:pPr marL="17145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Сочетание традиционных и дистанционных образовательных технологий</a:t>
            </a:r>
          </a:p>
          <a:p>
            <a:pPr marL="26289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Эффективное сочетание массового математического образования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с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различными формами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элитной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подготовки</a:t>
            </a:r>
          </a:p>
        </p:txBody>
      </p:sp>
    </p:spTree>
    <p:extLst>
      <p:ext uri="{BB962C8B-B14F-4D97-AF65-F5344CB8AC3E}">
        <p14:creationId xmlns="" xmlns:p14="http://schemas.microsoft.com/office/powerpoint/2010/main" val="26151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" y="0"/>
            <a:ext cx="9137668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394720"/>
            <a:ext cx="9144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>
                <a:solidFill>
                  <a:schemeClr val="bg1"/>
                </a:solidFill>
                <a:latin typeface="+mj-lt"/>
                <a:cs typeface="+mn-cs"/>
              </a:rPr>
              <a:t>Региональный проект </a:t>
            </a:r>
            <a:br>
              <a:rPr lang="ru-RU" sz="4000" b="1" dirty="0">
                <a:solidFill>
                  <a:schemeClr val="bg1"/>
                </a:solidFill>
                <a:latin typeface="+mj-lt"/>
                <a:cs typeface="+mn-cs"/>
              </a:rPr>
            </a:br>
            <a:r>
              <a:rPr lang="ru-RU" sz="4000" b="1" dirty="0">
                <a:solidFill>
                  <a:schemeClr val="bg1"/>
                </a:solidFill>
                <a:latin typeface="+mj-lt"/>
                <a:cs typeface="+mn-cs"/>
              </a:rPr>
              <a:t>«Ярославская математическая школа»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6" name="TextBox 5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0" y="155679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6565"/>
                </a:solidFill>
                <a:latin typeface="+mn-lt"/>
              </a:rPr>
              <a:t>Образовательный </a:t>
            </a:r>
            <a:r>
              <a:rPr lang="ru-RU" sz="3200" b="1" dirty="0">
                <a:solidFill>
                  <a:srgbClr val="FF6565"/>
                </a:solidFill>
                <a:latin typeface="+mn-lt"/>
              </a:rPr>
              <a:t>портал </a:t>
            </a:r>
            <a:r>
              <a:rPr lang="ru-RU" sz="3200" b="1" dirty="0" smtClean="0">
                <a:solidFill>
                  <a:srgbClr val="FF6565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F6565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6565"/>
                </a:solidFill>
                <a:latin typeface="+mn-lt"/>
              </a:rPr>
              <a:t>«</a:t>
            </a:r>
            <a:r>
              <a:rPr lang="ru-RU" sz="3200" b="1" dirty="0">
                <a:solidFill>
                  <a:srgbClr val="FF6565"/>
                </a:solidFill>
                <a:latin typeface="+mn-lt"/>
              </a:rPr>
              <a:t>Математика для всех»   </a:t>
            </a:r>
            <a:endParaRPr lang="ru-RU" sz="3200" b="1" dirty="0" smtClean="0">
              <a:solidFill>
                <a:srgbClr val="FF6565"/>
              </a:solidFill>
              <a:latin typeface="+mn-lt"/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rgbClr val="99FF66"/>
                </a:solidFill>
                <a:latin typeface="+mn-lt"/>
              </a:rPr>
              <a:t>www.</a:t>
            </a:r>
            <a:r>
              <a:rPr lang="ru-RU" sz="4400" b="1" dirty="0" smtClean="0">
                <a:solidFill>
                  <a:srgbClr val="99FF66"/>
                </a:solidFill>
                <a:latin typeface="+mn-lt"/>
              </a:rPr>
              <a:t>math.edu.yar.ru</a:t>
            </a:r>
            <a:r>
              <a:rPr lang="ru-RU" sz="4400" b="1" dirty="0">
                <a:solidFill>
                  <a:srgbClr val="99FF66"/>
                </a:solidFill>
                <a:latin typeface="+mn-lt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311118"/>
            <a:ext cx="8100392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latin typeface="+mn-lt"/>
                <a:sym typeface="Symbol"/>
              </a:rPr>
              <a:t> </a:t>
            </a:r>
            <a:r>
              <a:rPr lang="ru-RU" sz="2900" dirty="0" smtClean="0">
                <a:solidFill>
                  <a:schemeClr val="bg1"/>
                </a:solidFill>
                <a:latin typeface="+mn-lt"/>
              </a:rPr>
              <a:t>занимательные задачи   </a:t>
            </a:r>
            <a:r>
              <a:rPr lang="ru-RU" sz="2900" dirty="0" smtClean="0">
                <a:solidFill>
                  <a:schemeClr val="bg1"/>
                </a:solidFill>
                <a:sym typeface="Symbol"/>
              </a:rPr>
              <a:t></a:t>
            </a:r>
            <a:r>
              <a:rPr lang="ru-RU" sz="2900" dirty="0" smtClean="0">
                <a:solidFill>
                  <a:schemeClr val="bg1"/>
                </a:solidFill>
                <a:latin typeface="+mn-lt"/>
              </a:rPr>
              <a:t> дистанционные </a:t>
            </a:r>
            <a:r>
              <a:rPr lang="ru-RU" sz="2900" dirty="0">
                <a:solidFill>
                  <a:schemeClr val="bg1"/>
                </a:solidFill>
                <a:latin typeface="+mn-lt"/>
              </a:rPr>
              <a:t>уроки</a:t>
            </a:r>
            <a:endParaRPr lang="en-US" sz="2900" dirty="0" smtClean="0"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ru-RU" sz="2900" dirty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ru-RU" sz="2900" dirty="0" smtClean="0">
                <a:solidFill>
                  <a:schemeClr val="bg1"/>
                </a:solidFill>
                <a:latin typeface="+mn-lt"/>
                <a:sym typeface="Symbol"/>
              </a:rPr>
              <a:t>      </a:t>
            </a:r>
            <a:r>
              <a:rPr lang="ru-RU" sz="29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ru-RU" sz="2900" dirty="0">
                <a:solidFill>
                  <a:schemeClr val="bg1"/>
                </a:solidFill>
                <a:sym typeface="Symbol"/>
              </a:rPr>
              <a:t> </a:t>
            </a:r>
            <a:r>
              <a:rPr lang="ru-RU" sz="2900" dirty="0" smtClean="0">
                <a:solidFill>
                  <a:schemeClr val="bg1"/>
                </a:solidFill>
                <a:latin typeface="+mn-lt"/>
              </a:rPr>
              <a:t>тренажеры    </a:t>
            </a:r>
            <a:r>
              <a:rPr lang="ru-RU" sz="2900" dirty="0" smtClean="0">
                <a:solidFill>
                  <a:schemeClr val="bg1"/>
                </a:solidFill>
                <a:sym typeface="Symbol"/>
              </a:rPr>
              <a:t>     </a:t>
            </a:r>
            <a:r>
              <a:rPr lang="ru-RU" sz="2900" dirty="0" smtClean="0">
                <a:solidFill>
                  <a:schemeClr val="bg1"/>
                </a:solidFill>
                <a:latin typeface="+mn-lt"/>
              </a:rPr>
              <a:t>математические диктанты</a:t>
            </a:r>
            <a:endParaRPr lang="en-US" sz="2900" dirty="0" smtClean="0">
              <a:solidFill>
                <a:schemeClr val="bg1"/>
              </a:solidFill>
              <a:latin typeface="+mn-lt"/>
            </a:endParaRPr>
          </a:p>
          <a:p>
            <a:pPr lvl="2">
              <a:spcAft>
                <a:spcPts val="1200"/>
              </a:spcAft>
            </a:pPr>
            <a:r>
              <a:rPr lang="ru-RU" sz="2900" dirty="0">
                <a:solidFill>
                  <a:schemeClr val="bg1"/>
                </a:solidFill>
                <a:sym typeface="Symbol"/>
              </a:rPr>
              <a:t> </a:t>
            </a:r>
            <a:r>
              <a:rPr lang="ru-RU" sz="2900" dirty="0" smtClean="0">
                <a:solidFill>
                  <a:schemeClr val="bg1"/>
                </a:solidFill>
                <a:latin typeface="+mn-lt"/>
              </a:rPr>
              <a:t>математические </a:t>
            </a:r>
            <a:r>
              <a:rPr lang="ru-RU" sz="2900" dirty="0">
                <a:solidFill>
                  <a:schemeClr val="bg1"/>
                </a:solidFill>
                <a:latin typeface="+mn-lt"/>
              </a:rPr>
              <a:t>онлайн-игры и конкурсы</a:t>
            </a:r>
          </a:p>
          <a:p>
            <a:pPr lvl="4">
              <a:spcAft>
                <a:spcPts val="1200"/>
              </a:spcAft>
            </a:pPr>
            <a:r>
              <a:rPr lang="ru-RU" sz="2900" dirty="0">
                <a:solidFill>
                  <a:schemeClr val="bg1"/>
                </a:solidFill>
                <a:sym typeface="Symbol"/>
              </a:rPr>
              <a:t> </a:t>
            </a:r>
            <a:r>
              <a:rPr lang="ru-RU" sz="2900" dirty="0" smtClean="0">
                <a:solidFill>
                  <a:schemeClr val="bg1"/>
                </a:solidFill>
                <a:latin typeface="+mn-lt"/>
              </a:rPr>
              <a:t>ссылки </a:t>
            </a:r>
            <a:r>
              <a:rPr lang="ru-RU" sz="2900" dirty="0">
                <a:solidFill>
                  <a:schemeClr val="bg1"/>
                </a:solidFill>
                <a:latin typeface="+mn-lt"/>
              </a:rPr>
              <a:t>на полезные </a:t>
            </a:r>
            <a:r>
              <a:rPr lang="ru-RU" sz="2900" dirty="0" smtClean="0">
                <a:solidFill>
                  <a:schemeClr val="bg1"/>
                </a:solidFill>
                <a:latin typeface="+mn-lt"/>
              </a:rPr>
              <a:t>ресурсы</a:t>
            </a:r>
            <a:endParaRPr lang="en-US" sz="2900" dirty="0" smtClean="0">
              <a:solidFill>
                <a:schemeClr val="bg1"/>
              </a:solidFill>
              <a:latin typeface="+mn-lt"/>
            </a:endParaRPr>
          </a:p>
          <a:p>
            <a:pPr lvl="6">
              <a:spcAft>
                <a:spcPts val="1200"/>
              </a:spcAft>
            </a:pPr>
            <a:r>
              <a:rPr lang="ru-RU" sz="2900" dirty="0">
                <a:solidFill>
                  <a:schemeClr val="bg1"/>
                </a:solidFill>
                <a:sym typeface="Symbol"/>
              </a:rPr>
              <a:t> </a:t>
            </a:r>
            <a:r>
              <a:rPr lang="ru-RU" sz="2900" dirty="0" smtClean="0">
                <a:solidFill>
                  <a:schemeClr val="bg1"/>
                </a:solidFill>
                <a:latin typeface="+mn-lt"/>
              </a:rPr>
              <a:t>раздел </a:t>
            </a:r>
            <a:r>
              <a:rPr lang="ru-RU" sz="2900" dirty="0">
                <a:solidFill>
                  <a:schemeClr val="bg1"/>
                </a:solidFill>
                <a:latin typeface="+mn-lt"/>
              </a:rPr>
              <a:t>«</a:t>
            </a:r>
            <a:r>
              <a:rPr lang="ru-RU" sz="2900" dirty="0" smtClean="0">
                <a:solidFill>
                  <a:schemeClr val="bg1"/>
                </a:solidFill>
                <a:latin typeface="+mn-lt"/>
              </a:rPr>
              <a:t>Фитнес-математика»</a:t>
            </a:r>
            <a:endParaRPr lang="en-US" sz="29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23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100392" y="2492896"/>
            <a:ext cx="5256213" cy="48244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sz="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94720"/>
            <a:ext cx="9144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>
                <a:solidFill>
                  <a:schemeClr val="bg1"/>
                </a:solidFill>
                <a:latin typeface="+mj-lt"/>
                <a:cs typeface="+mn-cs"/>
              </a:rPr>
              <a:t>Российская научная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  <a:cs typeface="+mn-cs"/>
              </a:rPr>
              <a:t>конференция </a:t>
            </a:r>
            <a:r>
              <a:rPr lang="ru-RU" sz="4000" b="1" dirty="0">
                <a:solidFill>
                  <a:schemeClr val="bg1"/>
                </a:solidFill>
                <a:latin typeface="+mj-lt"/>
                <a:cs typeface="+mn-cs"/>
              </a:rPr>
              <a:t>школьников «Открытие»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14" name="TextBox 13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267744" y="1844824"/>
            <a:ext cx="687309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+mj-lt"/>
              </a:rPr>
              <a:t>Проводится в течение </a:t>
            </a:r>
            <a:r>
              <a:rPr lang="ru-RU" sz="2600" b="1" dirty="0">
                <a:solidFill>
                  <a:schemeClr val="bg1"/>
                </a:solidFill>
                <a:latin typeface="+mj-lt"/>
              </a:rPr>
              <a:t>17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 лет: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+mj-lt"/>
              </a:rPr>
              <a:t>	Представители 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более чем </a:t>
            </a:r>
            <a:r>
              <a:rPr lang="ru-RU" sz="2600" b="1" dirty="0">
                <a:solidFill>
                  <a:schemeClr val="bg1"/>
                </a:solidFill>
                <a:latin typeface="+mj-lt"/>
              </a:rPr>
              <a:t>75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 субъектов </a:t>
            </a: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	Российской 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Федерации, </a:t>
            </a:r>
            <a:r>
              <a:rPr lang="ru-RU" sz="2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600" dirty="0" smtClean="0">
                <a:solidFill>
                  <a:schemeClr val="bg1"/>
                </a:solidFill>
                <a:latin typeface="+mj-lt"/>
              </a:rPr>
            </a:b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	многих  зарубежных  государств </a:t>
            </a:r>
            <a:endParaRPr lang="ru-RU" sz="2600" dirty="0">
              <a:solidFill>
                <a:schemeClr val="bg1"/>
              </a:solidFill>
              <a:latin typeface="+mj-lt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+mj-lt"/>
              </a:rPr>
              <a:t>		Более </a:t>
            </a:r>
            <a:r>
              <a:rPr lang="ru-RU" sz="2600" b="1" dirty="0">
                <a:solidFill>
                  <a:schemeClr val="bg1"/>
                </a:solidFill>
                <a:latin typeface="+mj-lt"/>
              </a:rPr>
              <a:t>20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 предметных секций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28943" y="428416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99FF66"/>
                </a:solidFill>
                <a:latin typeface="+mn-lt"/>
              </a:rPr>
              <a:t>XVIII Российская научная конференция </a:t>
            </a:r>
            <a:r>
              <a:rPr lang="ru-RU" sz="2400" b="1" dirty="0" smtClean="0">
                <a:solidFill>
                  <a:srgbClr val="99FF66"/>
                </a:solidFill>
                <a:latin typeface="+mn-lt"/>
              </a:rPr>
              <a:t>школьников </a:t>
            </a:r>
            <a:r>
              <a:rPr lang="ru-RU" sz="2400" b="1" dirty="0">
                <a:solidFill>
                  <a:srgbClr val="99FF66"/>
                </a:solidFill>
                <a:latin typeface="+mn-lt"/>
              </a:rPr>
              <a:t>«Открытие» – </a:t>
            </a:r>
            <a:r>
              <a:rPr lang="ru-RU" sz="2400" b="1" dirty="0" smtClean="0">
                <a:solidFill>
                  <a:srgbClr val="99FF66"/>
                </a:solidFill>
                <a:latin typeface="+mn-lt"/>
              </a:rPr>
              <a:t>с </a:t>
            </a:r>
            <a:r>
              <a:rPr lang="ru-RU" sz="2400" b="1" dirty="0">
                <a:solidFill>
                  <a:srgbClr val="99FF66"/>
                </a:solidFill>
                <a:latin typeface="+mn-lt"/>
              </a:rPr>
              <a:t>24 по 26 апреля 2015 года в г. Ярославле </a:t>
            </a:r>
          </a:p>
        </p:txBody>
      </p:sp>
    </p:spTree>
    <p:extLst>
      <p:ext uri="{BB962C8B-B14F-4D97-AF65-F5344CB8AC3E}">
        <p14:creationId xmlns="" xmlns:p14="http://schemas.microsoft.com/office/powerpoint/2010/main" val="11941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" y="0"/>
            <a:ext cx="9137668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394720"/>
            <a:ext cx="9144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cs typeface="+mn-cs"/>
              </a:rPr>
              <a:t>Дистанционные</a:t>
            </a:r>
            <a:br>
              <a:rPr lang="ru-RU" sz="4000" b="1" dirty="0" smtClean="0">
                <a:solidFill>
                  <a:schemeClr val="bg1"/>
                </a:solidFill>
                <a:latin typeface="+mj-lt"/>
                <a:cs typeface="+mn-cs"/>
              </a:rPr>
            </a:br>
            <a:r>
              <a:rPr lang="ru-RU" sz="4000" b="1" dirty="0" smtClean="0">
                <a:solidFill>
                  <a:schemeClr val="bg1"/>
                </a:solidFill>
                <a:latin typeface="+mj-lt"/>
                <a:cs typeface="+mn-cs"/>
              </a:rPr>
              <a:t>образовательные </a:t>
            </a:r>
            <a:r>
              <a:rPr lang="ru-RU" sz="4000" b="1" dirty="0">
                <a:solidFill>
                  <a:schemeClr val="bg1"/>
                </a:solidFill>
                <a:latin typeface="+mj-lt"/>
                <a:cs typeface="+mn-cs"/>
              </a:rPr>
              <a:t>проекты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6" name="TextBox 5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650731" y="1920895"/>
            <a:ext cx="78488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FF6565"/>
                </a:solidFill>
                <a:latin typeface="+mn-lt"/>
              </a:rPr>
              <a:t>Региональный образовательный портал </a:t>
            </a:r>
          </a:p>
          <a:p>
            <a:pPr algn="ctr">
              <a:buNone/>
            </a:pPr>
            <a:endParaRPr lang="ru-RU" sz="2800" b="1" dirty="0">
              <a:solidFill>
                <a:srgbClr val="FF6565"/>
              </a:solidFill>
              <a:latin typeface="+mn-lt"/>
            </a:endParaRPr>
          </a:p>
          <a:p>
            <a:pPr algn="ctr">
              <a:buNone/>
            </a:pPr>
            <a:r>
              <a:rPr lang="en-US" sz="4800" b="1" dirty="0">
                <a:solidFill>
                  <a:srgbClr val="99FF66"/>
                </a:solidFill>
                <a:latin typeface="+mn-lt"/>
              </a:rPr>
              <a:t>http://</a:t>
            </a:r>
            <a:r>
              <a:rPr lang="en-US" sz="4800" b="1" dirty="0" smtClean="0">
                <a:solidFill>
                  <a:srgbClr val="99FF66"/>
                </a:solidFill>
                <a:latin typeface="+mn-lt"/>
              </a:rPr>
              <a:t>www.edu.yar.ru</a:t>
            </a:r>
            <a:endParaRPr lang="ru-RU" sz="4800" b="1" dirty="0">
              <a:solidFill>
                <a:srgbClr val="99FF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3038" y="4005064"/>
            <a:ext cx="572096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600" dirty="0">
                <a:solidFill>
                  <a:schemeClr val="bg1"/>
                </a:solidFill>
                <a:latin typeface="+mn-lt"/>
              </a:rPr>
              <a:t>В дистанционных образовательных проектах ежегодно принимают участие около </a:t>
            </a:r>
            <a:r>
              <a:rPr lang="ru-RU" sz="2600" b="1" dirty="0">
                <a:solidFill>
                  <a:schemeClr val="bg1"/>
                </a:solidFill>
                <a:latin typeface="+mn-lt"/>
              </a:rPr>
              <a:t>1,5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млн. школьников </a:t>
            </a:r>
            <a:r>
              <a:rPr lang="ru-RU" sz="26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600" dirty="0" smtClean="0">
                <a:solidFill>
                  <a:schemeClr val="bg1"/>
                </a:solidFill>
                <a:latin typeface="+mn-lt"/>
              </a:rPr>
            </a:b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из </a:t>
            </a:r>
            <a:r>
              <a:rPr lang="ru-RU" sz="2600" b="1" dirty="0">
                <a:solidFill>
                  <a:schemeClr val="bg1"/>
                </a:solidFill>
                <a:latin typeface="+mn-lt"/>
              </a:rPr>
              <a:t>83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 регионов </a:t>
            </a: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Российской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Федерации </a:t>
            </a: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и </a:t>
            </a:r>
            <a:r>
              <a:rPr lang="ru-RU" sz="2600" b="1" dirty="0">
                <a:solidFill>
                  <a:schemeClr val="bg1"/>
                </a:solidFill>
                <a:latin typeface="+mn-lt"/>
              </a:rPr>
              <a:t>104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 стран мира </a:t>
            </a:r>
          </a:p>
        </p:txBody>
      </p:sp>
    </p:spTree>
    <p:extLst>
      <p:ext uri="{BB962C8B-B14F-4D97-AF65-F5344CB8AC3E}">
        <p14:creationId xmlns="" xmlns:p14="http://schemas.microsoft.com/office/powerpoint/2010/main" val="40387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" y="-31050"/>
            <a:ext cx="9137668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7" name="TextBox 6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39553" y="404664"/>
            <a:ext cx="8604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>
                <a:solidFill>
                  <a:schemeClr val="bg1"/>
                </a:solidFill>
                <a:latin typeface="+mn-lt"/>
              </a:rPr>
              <a:t>Общественные вызовы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1484784"/>
            <a:ext cx="68010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bg1"/>
                </a:solidFill>
                <a:latin typeface="+mn-lt"/>
              </a:rPr>
              <a:t>Система образования должна своевременно увидеть новые общественные вызовы, чтобы </a:t>
            </a:r>
            <a:r>
              <a:rPr lang="ru-RU" sz="3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000" dirty="0" smtClean="0">
                <a:solidFill>
                  <a:schemeClr val="bg1"/>
                </a:solidFill>
                <a:latin typeface="+mn-lt"/>
              </a:rPr>
            </a:b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не </a:t>
            </a:r>
            <a:r>
              <a:rPr lang="ru-RU" sz="3000" dirty="0">
                <a:solidFill>
                  <a:schemeClr val="bg1"/>
                </a:solidFill>
                <a:latin typeface="+mn-lt"/>
              </a:rPr>
              <a:t>утратить своей актуальности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ru-RU" sz="3000" dirty="0" smtClean="0">
              <a:solidFill>
                <a:schemeClr val="bg1"/>
              </a:solidFill>
              <a:latin typeface="+mn-lt"/>
            </a:endParaRP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Усиление </a:t>
            </a:r>
            <a:r>
              <a:rPr lang="ru-RU" sz="3000" dirty="0">
                <a:solidFill>
                  <a:schemeClr val="bg1"/>
                </a:solidFill>
                <a:latin typeface="+mn-lt"/>
              </a:rPr>
              <a:t>роли «неформального сектора» </a:t>
            </a:r>
            <a:br>
              <a:rPr lang="ru-RU" sz="3000" dirty="0">
                <a:solidFill>
                  <a:schemeClr val="bg1"/>
                </a:solidFill>
                <a:latin typeface="+mn-lt"/>
              </a:rPr>
            </a:br>
            <a:r>
              <a:rPr lang="ru-RU" sz="3000" dirty="0">
                <a:solidFill>
                  <a:schemeClr val="bg1"/>
                </a:solidFill>
                <a:latin typeface="+mn-lt"/>
              </a:rPr>
              <a:t>в образовании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17496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9553" y="404664"/>
            <a:ext cx="8604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>
                <a:solidFill>
                  <a:schemeClr val="bg1"/>
                </a:solidFill>
                <a:latin typeface="+mj-lt"/>
                <a:cs typeface="+mn-cs"/>
              </a:rPr>
              <a:t>Новые образовательные результаты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6" name="TextBox 5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0" y="1412776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+mn-lt"/>
              </a:rPr>
              <a:t>Интеграция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общего, дополнительного и неформального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образования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–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 условие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достижения детьми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новых образовательных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результатов (предметных,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метапредметных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, личностных) и формирования  актуальных компетенций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  <a:p>
            <a:pPr marL="3200400" lvl="6" indent="-4572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bg1"/>
              </a:solidFill>
              <a:latin typeface="+mn-lt"/>
            </a:endParaRPr>
          </a:p>
          <a:p>
            <a:pPr marL="3657600" lvl="7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Федеральный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государственный образовательный стандарт общего образования (ФГОС) должен стать настольной книгой для системы дополнительного образования</a:t>
            </a:r>
          </a:p>
          <a:p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5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9553" y="404664"/>
            <a:ext cx="8604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4000" b="1" dirty="0" smtClean="0">
                <a:solidFill>
                  <a:prstClr val="white"/>
                </a:solidFill>
                <a:latin typeface="Calibri"/>
              </a:rPr>
              <a:t>Признаки практик НФО</a:t>
            </a:r>
          </a:p>
        </p:txBody>
      </p:sp>
      <p:grpSp>
        <p:nvGrpSpPr>
          <p:cNvPr id="2" name="Группа 4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6" name="TextBox 5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75048" y="1412776"/>
            <a:ext cx="85689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Добровольность участия детей и подростков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bg1"/>
                </a:solidFill>
                <a:latin typeface="+mn-lt"/>
              </a:rPr>
              <a:t>Интегрированность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 образовательных результатов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Доступность входа в проект или программу на любом этапе его реализации</a:t>
            </a:r>
          </a:p>
          <a:p>
            <a:pPr marL="2743200" lvl="5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Неограниченный выбор индивидуальных и групповых образовательных маршрутов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5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6" name="TextBox 5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971600" y="1610410"/>
            <a:ext cx="781337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Широкий спектр творческих заданий, интерактивных форм для участников</a:t>
            </a:r>
          </a:p>
          <a:p>
            <a:pPr marL="809625" lvl="1" indent="-352425"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Наличие форм фиксации </a:t>
            </a:r>
            <a:r>
              <a:rPr lang="ru-RU" sz="3200" dirty="0" err="1" smtClean="0">
                <a:solidFill>
                  <a:schemeClr val="bg1"/>
                </a:solidFill>
                <a:latin typeface="+mn-lt"/>
              </a:rPr>
              <a:t>внеучебных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 достижений обучающихся</a:t>
            </a:r>
          </a:p>
          <a:p>
            <a:pPr marL="1724025" lvl="3" indent="-352425"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Межведомственный характер проекта или программы </a:t>
            </a:r>
          </a:p>
          <a:p>
            <a:pPr marL="3095625" lvl="6" indent="-352425"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Вовлеченность в проект некоммерческих организаций, бизнеса </a:t>
            </a:r>
            <a:br>
              <a:rPr lang="ru-RU" sz="3200" dirty="0" smtClean="0">
                <a:solidFill>
                  <a:schemeClr val="bg1"/>
                </a:solidFill>
                <a:latin typeface="+mn-lt"/>
              </a:rPr>
            </a:br>
            <a:endParaRPr lang="ru-RU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3" y="404664"/>
            <a:ext cx="8604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4000" b="1" dirty="0" smtClean="0">
                <a:solidFill>
                  <a:prstClr val="white"/>
                </a:solidFill>
                <a:latin typeface="Calibri"/>
              </a:rPr>
              <a:t>Признаки практик НФО</a:t>
            </a:r>
          </a:p>
        </p:txBody>
      </p:sp>
    </p:spTree>
    <p:extLst>
      <p:ext uri="{BB962C8B-B14F-4D97-AF65-F5344CB8AC3E}">
        <p14:creationId xmlns="" xmlns:p14="http://schemas.microsoft.com/office/powerpoint/2010/main" val="6985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3" y="404664"/>
            <a:ext cx="86044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>
                <a:solidFill>
                  <a:schemeClr val="bg1"/>
                </a:solidFill>
                <a:latin typeface="+mj-lt"/>
                <a:cs typeface="+mn-cs"/>
              </a:rPr>
              <a:t>Пространство неформального образования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10" name="TextBox 9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331640" y="2132856"/>
            <a:ext cx="67687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>
                <a:solidFill>
                  <a:schemeClr val="bg1"/>
                </a:solidFill>
                <a:latin typeface="+mn-lt"/>
              </a:rPr>
              <a:t>совокупность образовательных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программ                   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и проектов, в том числе краткосрочных и                 дистанционных, реализуемых федеральными, региональными, муниципальными  образовательными организациями разной ведомственной принадлежности, некоммерческими и общественными организациями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33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3" y="404664"/>
            <a:ext cx="8604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>
                <a:solidFill>
                  <a:schemeClr val="bg1"/>
                </a:solidFill>
                <a:latin typeface="+mj-lt"/>
                <a:cs typeface="+mn-cs"/>
              </a:rPr>
              <a:t>Образовательный комплекс региона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12" name="TextBox 11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347864" y="1700808"/>
            <a:ext cx="57929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n-lt"/>
              </a:rPr>
              <a:t>новая региональная модель </a:t>
            </a:r>
            <a:r>
              <a:rPr lang="ru-RU" sz="3000" dirty="0">
                <a:solidFill>
                  <a:schemeClr val="bg1"/>
                </a:solidFill>
                <a:latin typeface="+mn-lt"/>
              </a:rPr>
              <a:t>управления </a:t>
            </a: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в сфере образования Ярославской области  </a:t>
            </a:r>
            <a:br>
              <a:rPr lang="ru-RU" sz="3000" dirty="0" smtClean="0">
                <a:solidFill>
                  <a:schemeClr val="bg1"/>
                </a:solidFill>
                <a:latin typeface="+mn-lt"/>
              </a:rPr>
            </a:b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(модель управления рынком образовательных услуг)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7887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9553" y="404664"/>
            <a:ext cx="8604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>
                <a:solidFill>
                  <a:schemeClr val="bg1"/>
                </a:solidFill>
                <a:latin typeface="+mj-lt"/>
                <a:cs typeface="+mn-cs"/>
              </a:rPr>
              <a:t>Образовательный комплекс региона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95935" y="0"/>
            <a:ext cx="5148065" cy="404664"/>
            <a:chOff x="3995935" y="0"/>
            <a:chExt cx="5148065" cy="404664"/>
          </a:xfrm>
        </p:grpSpPr>
        <p:sp>
          <p:nvSpPr>
            <p:cNvPr id="6" name="TextBox 5"/>
            <p:cNvSpPr txBox="1"/>
            <p:nvPr/>
          </p:nvSpPr>
          <p:spPr>
            <a:xfrm>
              <a:off x="3995935" y="0"/>
              <a:ext cx="5148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5050"/>
                  </a:solidFill>
                  <a:latin typeface="+mn-lt"/>
                </a:rPr>
                <a:t>Пространство неформального образования</a:t>
              </a:r>
              <a:endParaRPr lang="ru-RU" sz="2000" b="1" dirty="0">
                <a:solidFill>
                  <a:srgbClr val="FF5050"/>
                </a:solidFill>
                <a:latin typeface="+mn-lt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067944" y="404664"/>
              <a:ext cx="4896544" cy="0"/>
            </a:xfrm>
            <a:prstGeom prst="line">
              <a:avLst/>
            </a:prstGeom>
            <a:ln w="1905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267744" y="1628800"/>
            <a:ext cx="65850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n-lt"/>
              </a:rPr>
              <a:t>Переход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от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управления сетью подведомственных организаций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к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договорным отношениям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с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федеральными и негосударственными образовательными организациями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и/или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их учредителями по вопросам реализации образовательных программ и предоставления образовательных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услуг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0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94ae977dd61b83796411b67d7f7ce95083d6f7"/>
  <p:tag name="ISPRING_RESOURCE_PATHS_HASH_2" val="d89f9699453367d96a52fcc9f036f3fd49ef288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7940</TotalTime>
  <Words>642</Words>
  <Application>Microsoft Office PowerPoint</Application>
  <PresentationFormat>Экран (4:3)</PresentationFormat>
  <Paragraphs>152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kornikov</dc:creator>
  <cp:lastModifiedBy>gruzdev</cp:lastModifiedBy>
  <cp:revision>840</cp:revision>
  <cp:lastPrinted>2014-01-21T05:13:44Z</cp:lastPrinted>
  <dcterms:created xsi:type="dcterms:W3CDTF">2010-08-18T06:07:07Z</dcterms:created>
  <dcterms:modified xsi:type="dcterms:W3CDTF">2014-12-17T12:16:01Z</dcterms:modified>
</cp:coreProperties>
</file>